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ebp" ContentType="image/webp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73" r:id="rId2"/>
    <p:sldMasterId id="2147483670" r:id="rId3"/>
    <p:sldMasterId id="2147483667" r:id="rId4"/>
    <p:sldMasterId id="2147483664" r:id="rId5"/>
    <p:sldMasterId id="2147483680" r:id="rId6"/>
  </p:sldMasterIdLst>
  <p:notesMasterIdLst>
    <p:notesMasterId r:id="rId31"/>
  </p:notesMasterIdLst>
  <p:sldIdLst>
    <p:sldId id="277" r:id="rId7"/>
    <p:sldId id="375" r:id="rId8"/>
    <p:sldId id="262" r:id="rId9"/>
    <p:sldId id="298" r:id="rId10"/>
    <p:sldId id="356" r:id="rId11"/>
    <p:sldId id="370" r:id="rId12"/>
    <p:sldId id="362" r:id="rId13"/>
    <p:sldId id="363" r:id="rId14"/>
    <p:sldId id="379" r:id="rId15"/>
    <p:sldId id="371" r:id="rId16"/>
    <p:sldId id="373" r:id="rId17"/>
    <p:sldId id="374" r:id="rId18"/>
    <p:sldId id="372" r:id="rId19"/>
    <p:sldId id="358" r:id="rId20"/>
    <p:sldId id="359" r:id="rId21"/>
    <p:sldId id="366" r:id="rId22"/>
    <p:sldId id="380" r:id="rId23"/>
    <p:sldId id="364" r:id="rId24"/>
    <p:sldId id="365" r:id="rId25"/>
    <p:sldId id="367" r:id="rId26"/>
    <p:sldId id="369" r:id="rId27"/>
    <p:sldId id="377" r:id="rId28"/>
    <p:sldId id="378" r:id="rId29"/>
    <p:sldId id="355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lia Hibou-Cwancig" initials="C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3071"/>
    <a:srgbClr val="A0BC2A"/>
    <a:srgbClr val="B3D236"/>
    <a:srgbClr val="FFFFFF"/>
    <a:srgbClr val="101010"/>
    <a:srgbClr val="005DA2"/>
    <a:srgbClr val="B6226C"/>
    <a:srgbClr val="FF5050"/>
    <a:srgbClr val="D34440"/>
    <a:srgbClr val="F69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 snapToGrid="0">
      <p:cViewPr>
        <p:scale>
          <a:sx n="75" d="100"/>
          <a:sy n="75" d="100"/>
        </p:scale>
        <p:origin x="52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5BB29-3636-4B2B-A8FD-D167A13B7A1C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9719B-FD55-448F-8504-878400A40F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987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a98fb99f78_0_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a98fb99f78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7673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c3592a1eed_17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617" name="Google Shape;617;gc3592a1eed_17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8293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c3592a1eed_17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617" name="Google Shape;617;gc3592a1eed_17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40951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c3592a1eed_17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17" name="Google Shape;617;gc3592a1eed_17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42727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c3592a1eed_17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17" name="Google Shape;617;gc3592a1eed_17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542283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c3592a1eed_17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17" name="Google Shape;617;gc3592a1eed_17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00700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c3592a1eed_17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17" name="Google Shape;617;gc3592a1eed_17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828761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c3592a1eed_17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17" name="Google Shape;617;gc3592a1eed_17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24603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c3592a1eed_17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617" name="Google Shape;617;gc3592a1eed_17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356182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c3592a1eed_17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617" name="Google Shape;617;gc3592a1eed_17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601754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c3592a1eed_17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617" name="Google Shape;617;gc3592a1eed_17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05983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c3592a1eed_17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17" name="Google Shape;617;gc3592a1eed_17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c3592a1eed_17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617" name="Google Shape;617;gc3592a1eed_17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128981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c3592a1eed_17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617" name="Google Shape;617;gc3592a1eed_17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54275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c3592a1eed_17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17" name="Google Shape;617;gc3592a1eed_17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11525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c3592a1eed_17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17" name="Google Shape;617;gc3592a1eed_17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06035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c3592a1eed_17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17" name="Google Shape;617;gc3592a1eed_17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53824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c3592a1eed_17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17" name="Google Shape;617;gc3592a1eed_17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53366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c3592a1eed_17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17" name="Google Shape;617;gc3592a1eed_17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60805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c3592a1eed_17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617" name="Google Shape;617;gc3592a1eed_17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05518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c3592a1eed_17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617" name="Google Shape;617;gc3592a1eed_17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9032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4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3448"/>
            <a:ext cx="12192000" cy="8471448"/>
          </a:xfrm>
          <a:prstGeom prst="rect">
            <a:avLst/>
          </a:prstGeom>
        </p:spPr>
      </p:pic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685739" y="2992120"/>
            <a:ext cx="6820522" cy="873760"/>
          </a:xfrm>
        </p:spPr>
        <p:txBody>
          <a:bodyPr>
            <a:noAutofit/>
          </a:bodyPr>
          <a:lstStyle>
            <a:lvl1pPr algn="ctr">
              <a:defRPr sz="44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060891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" y="0"/>
            <a:ext cx="11996382" cy="685799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3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85182" y="83630"/>
            <a:ext cx="12021637" cy="6690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2" y="92765"/>
            <a:ext cx="12021637" cy="6763494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11638827" y="6582791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73371" y="6573997"/>
            <a:ext cx="354874" cy="233589"/>
          </a:xfrm>
        </p:spPr>
        <p:txBody>
          <a:bodyPr/>
          <a:lstStyle>
            <a:lvl1pPr>
              <a:defRPr sz="700" b="1">
                <a:solidFill>
                  <a:srgbClr val="68307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001D62EA-DFB8-4E92-AA8A-B5825C9DEBF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21" y="6432515"/>
            <a:ext cx="677637" cy="406525"/>
          </a:xfrm>
          <a:prstGeom prst="rect">
            <a:avLst/>
          </a:prstGeom>
        </p:spPr>
      </p:pic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1431274" y="2006331"/>
            <a:ext cx="9329452" cy="323441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11830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re et contenu">
  <p:cSld name="8_Titre et contenu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a98fb99f78_2_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3D2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ga98fb99f78_2_10"/>
          <p:cNvSpPr/>
          <p:nvPr/>
        </p:nvSpPr>
        <p:spPr>
          <a:xfrm>
            <a:off x="85182" y="83630"/>
            <a:ext cx="12021636" cy="66907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ga98fb99f78_2_10"/>
          <p:cNvSpPr txBox="1">
            <a:spLocks noGrp="1"/>
          </p:cNvSpPr>
          <p:nvPr>
            <p:ph type="body" idx="1"/>
          </p:nvPr>
        </p:nvSpPr>
        <p:spPr>
          <a:xfrm>
            <a:off x="1431274" y="2115403"/>
            <a:ext cx="9329452" cy="312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ga98fb99f78_2_10"/>
          <p:cNvSpPr/>
          <p:nvPr/>
        </p:nvSpPr>
        <p:spPr>
          <a:xfrm>
            <a:off x="751840" y="599440"/>
            <a:ext cx="5648960" cy="873760"/>
          </a:xfrm>
          <a:prstGeom prst="roundRect">
            <a:avLst>
              <a:gd name="adj" fmla="val 16667"/>
            </a:avLst>
          </a:prstGeom>
          <a:solidFill>
            <a:srgbClr val="B3D2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ga98fb99f78_2_10"/>
          <p:cNvSpPr txBox="1">
            <a:spLocks noGrp="1"/>
          </p:cNvSpPr>
          <p:nvPr>
            <p:ph type="title"/>
          </p:nvPr>
        </p:nvSpPr>
        <p:spPr>
          <a:xfrm>
            <a:off x="838200" y="599440"/>
            <a:ext cx="5459569" cy="873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5" name="Google Shape;75;ga98fb99f78_2_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182" y="-1615188"/>
            <a:ext cx="12021637" cy="847144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ga98fb99f78_2_10"/>
          <p:cNvSpPr/>
          <p:nvPr/>
        </p:nvSpPr>
        <p:spPr>
          <a:xfrm>
            <a:off x="11638827" y="6582791"/>
            <a:ext cx="216000" cy="216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ga98fb99f78_2_10"/>
          <p:cNvSpPr txBox="1">
            <a:spLocks noGrp="1"/>
          </p:cNvSpPr>
          <p:nvPr>
            <p:ph type="sldNum" idx="12"/>
          </p:nvPr>
        </p:nvSpPr>
        <p:spPr>
          <a:xfrm>
            <a:off x="11573371" y="6573997"/>
            <a:ext cx="354874" cy="2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700" b="1" i="0" u="none" strike="noStrike" cap="none">
                <a:solidFill>
                  <a:srgbClr val="B3D2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spcBef>
                <a:spcPts val="0"/>
              </a:spcBef>
              <a:buNone/>
              <a:defRPr sz="700" b="1" i="0" u="none" strike="noStrike" cap="none">
                <a:solidFill>
                  <a:srgbClr val="B3D2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spcBef>
                <a:spcPts val="0"/>
              </a:spcBef>
              <a:buNone/>
              <a:defRPr sz="700" b="1" i="0" u="none" strike="noStrike" cap="none">
                <a:solidFill>
                  <a:srgbClr val="B3D2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spcBef>
                <a:spcPts val="0"/>
              </a:spcBef>
              <a:buNone/>
              <a:defRPr sz="700" b="1" i="0" u="none" strike="noStrike" cap="none">
                <a:solidFill>
                  <a:srgbClr val="B3D2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spcBef>
                <a:spcPts val="0"/>
              </a:spcBef>
              <a:buNone/>
              <a:defRPr sz="700" b="1" i="0" u="none" strike="noStrike" cap="none">
                <a:solidFill>
                  <a:srgbClr val="B3D2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spcBef>
                <a:spcPts val="0"/>
              </a:spcBef>
              <a:buNone/>
              <a:defRPr sz="700" b="1" i="0" u="none" strike="noStrike" cap="none">
                <a:solidFill>
                  <a:srgbClr val="B3D2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spcBef>
                <a:spcPts val="0"/>
              </a:spcBef>
              <a:buNone/>
              <a:defRPr sz="700" b="1" i="0" u="none" strike="noStrike" cap="none">
                <a:solidFill>
                  <a:srgbClr val="B3D2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spcBef>
                <a:spcPts val="0"/>
              </a:spcBef>
              <a:buNone/>
              <a:defRPr sz="700" b="1" i="0" u="none" strike="noStrike" cap="none">
                <a:solidFill>
                  <a:srgbClr val="B3D2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spcBef>
                <a:spcPts val="0"/>
              </a:spcBef>
              <a:buNone/>
              <a:defRPr sz="700" b="1" i="0" u="none" strike="noStrike" cap="none">
                <a:solidFill>
                  <a:srgbClr val="B3D2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78" name="Google Shape;78;ga98fb99f78_2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021" y="6432515"/>
            <a:ext cx="677637" cy="406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0393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9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685739" y="2992120"/>
            <a:ext cx="6820522" cy="873760"/>
          </a:xfrm>
        </p:spPr>
        <p:txBody>
          <a:bodyPr>
            <a:noAutofit/>
          </a:bodyPr>
          <a:lstStyle>
            <a:lvl1pPr algn="ctr">
              <a:defRPr sz="44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3448"/>
            <a:ext cx="12192000" cy="847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54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9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 userDrawn="1"/>
        </p:nvSpPr>
        <p:spPr>
          <a:xfrm>
            <a:off x="85182" y="83630"/>
            <a:ext cx="12021637" cy="6690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1274" y="3035757"/>
            <a:ext cx="9329452" cy="220498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9" name="Rectangle : coins arrondis 4">
            <a:extLst>
              <a:ext uri="{FF2B5EF4-FFF2-40B4-BE49-F238E27FC236}">
                <a16:creationId xmlns:a16="http://schemas.microsoft.com/office/drawing/2014/main" id="{DB2B1A0E-C91D-4AEF-9856-3DD81DE93D71}"/>
              </a:ext>
            </a:extLst>
          </p:cNvPr>
          <p:cNvSpPr/>
          <p:nvPr userDrawn="1"/>
        </p:nvSpPr>
        <p:spPr>
          <a:xfrm>
            <a:off x="751840" y="599440"/>
            <a:ext cx="5648960" cy="873760"/>
          </a:xfrm>
          <a:prstGeom prst="roundRect">
            <a:avLst/>
          </a:prstGeom>
          <a:solidFill>
            <a:srgbClr val="F69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99440"/>
            <a:ext cx="5459569" cy="873760"/>
          </a:xfrm>
        </p:spPr>
        <p:txBody>
          <a:bodyPr>
            <a:noAutofit/>
          </a:bodyPr>
          <a:lstStyle>
            <a:lvl1pPr algn="ctr">
              <a:defRPr sz="32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Rectangle : coins arrondis 1">
            <a:extLst>
              <a:ext uri="{FF2B5EF4-FFF2-40B4-BE49-F238E27FC236}">
                <a16:creationId xmlns:a16="http://schemas.microsoft.com/office/drawing/2014/main" id="{AD8A2B1B-1CE7-4697-B2F4-760F66956BE0}"/>
              </a:ext>
            </a:extLst>
          </p:cNvPr>
          <p:cNvSpPr/>
          <p:nvPr userDrawn="1"/>
        </p:nvSpPr>
        <p:spPr>
          <a:xfrm>
            <a:off x="1143936" y="1841805"/>
            <a:ext cx="3552350" cy="609403"/>
          </a:xfrm>
          <a:prstGeom prst="roundRect">
            <a:avLst/>
          </a:prstGeom>
          <a:noFill/>
          <a:ln w="38100">
            <a:solidFill>
              <a:srgbClr val="F694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contenu 2"/>
          <p:cNvSpPr>
            <a:spLocks noGrp="1"/>
          </p:cNvSpPr>
          <p:nvPr>
            <p:ph idx="13"/>
          </p:nvPr>
        </p:nvSpPr>
        <p:spPr>
          <a:xfrm>
            <a:off x="1226878" y="1929314"/>
            <a:ext cx="3387652" cy="40176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2" y="-1615188"/>
            <a:ext cx="12021637" cy="8471447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11638827" y="6582791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73371" y="6573997"/>
            <a:ext cx="354874" cy="233589"/>
          </a:xfrm>
        </p:spPr>
        <p:txBody>
          <a:bodyPr/>
          <a:lstStyle>
            <a:lvl1pPr>
              <a:defRPr sz="700" b="1">
                <a:solidFill>
                  <a:srgbClr val="F6944B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001D62EA-DFB8-4E92-AA8A-B5825C9DEBF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21" y="6432515"/>
            <a:ext cx="677637" cy="40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62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9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 userDrawn="1"/>
        </p:nvSpPr>
        <p:spPr>
          <a:xfrm>
            <a:off x="85182" y="83630"/>
            <a:ext cx="12021637" cy="6690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4">
            <a:extLst>
              <a:ext uri="{FF2B5EF4-FFF2-40B4-BE49-F238E27FC236}">
                <a16:creationId xmlns:a16="http://schemas.microsoft.com/office/drawing/2014/main" id="{DB2B1A0E-C91D-4AEF-9856-3DD81DE93D71}"/>
              </a:ext>
            </a:extLst>
          </p:cNvPr>
          <p:cNvSpPr/>
          <p:nvPr userDrawn="1"/>
        </p:nvSpPr>
        <p:spPr>
          <a:xfrm>
            <a:off x="751840" y="599440"/>
            <a:ext cx="5648960" cy="873760"/>
          </a:xfrm>
          <a:prstGeom prst="roundRect">
            <a:avLst/>
          </a:prstGeom>
          <a:solidFill>
            <a:srgbClr val="F69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99440"/>
            <a:ext cx="5459569" cy="873760"/>
          </a:xfrm>
        </p:spPr>
        <p:txBody>
          <a:bodyPr>
            <a:noAutofit/>
          </a:bodyPr>
          <a:lstStyle>
            <a:lvl1pPr algn="ctr">
              <a:defRPr sz="32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2" y="-1615188"/>
            <a:ext cx="12021637" cy="8471447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11638827" y="6582791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73371" y="6573997"/>
            <a:ext cx="354874" cy="233589"/>
          </a:xfrm>
        </p:spPr>
        <p:txBody>
          <a:bodyPr/>
          <a:lstStyle>
            <a:lvl1pPr>
              <a:defRPr sz="700" b="1">
                <a:solidFill>
                  <a:srgbClr val="F6944B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001D62EA-DFB8-4E92-AA8A-B5825C9DEBF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21" y="6432515"/>
            <a:ext cx="677637" cy="406525"/>
          </a:xfrm>
          <a:prstGeom prst="rect">
            <a:avLst/>
          </a:prstGeom>
        </p:spPr>
      </p:pic>
      <p:sp>
        <p:nvSpPr>
          <p:cNvPr id="16" name="Espace réservé du contenu 2"/>
          <p:cNvSpPr>
            <a:spLocks noGrp="1"/>
          </p:cNvSpPr>
          <p:nvPr>
            <p:ph idx="1"/>
          </p:nvPr>
        </p:nvSpPr>
        <p:spPr>
          <a:xfrm>
            <a:off x="1431274" y="2115403"/>
            <a:ext cx="9329452" cy="312533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50281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9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 userDrawn="1"/>
        </p:nvSpPr>
        <p:spPr>
          <a:xfrm>
            <a:off x="85182" y="83630"/>
            <a:ext cx="12021637" cy="6690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1274" y="2006331"/>
            <a:ext cx="9329452" cy="323441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0" name="Rectangle : coins arrondis 1">
            <a:extLst>
              <a:ext uri="{FF2B5EF4-FFF2-40B4-BE49-F238E27FC236}">
                <a16:creationId xmlns:a16="http://schemas.microsoft.com/office/drawing/2014/main" id="{AD8A2B1B-1CE7-4697-B2F4-760F66956BE0}"/>
              </a:ext>
            </a:extLst>
          </p:cNvPr>
          <p:cNvSpPr/>
          <p:nvPr userDrawn="1"/>
        </p:nvSpPr>
        <p:spPr>
          <a:xfrm>
            <a:off x="1143936" y="804575"/>
            <a:ext cx="3552350" cy="609403"/>
          </a:xfrm>
          <a:prstGeom prst="roundRect">
            <a:avLst/>
          </a:prstGeom>
          <a:noFill/>
          <a:ln w="38100">
            <a:solidFill>
              <a:srgbClr val="F694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contenu 2"/>
          <p:cNvSpPr>
            <a:spLocks noGrp="1"/>
          </p:cNvSpPr>
          <p:nvPr>
            <p:ph idx="13"/>
          </p:nvPr>
        </p:nvSpPr>
        <p:spPr>
          <a:xfrm>
            <a:off x="1226878" y="892084"/>
            <a:ext cx="3387652" cy="40176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2" y="-1615188"/>
            <a:ext cx="12021637" cy="8471447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11638827" y="6582791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73371" y="6573997"/>
            <a:ext cx="354874" cy="233589"/>
          </a:xfrm>
        </p:spPr>
        <p:txBody>
          <a:bodyPr/>
          <a:lstStyle>
            <a:lvl1pPr>
              <a:defRPr sz="700" b="1">
                <a:solidFill>
                  <a:srgbClr val="F6944B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001D62EA-DFB8-4E92-AA8A-B5825C9DEBF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21" y="6432515"/>
            <a:ext cx="677637" cy="40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37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9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 userDrawn="1"/>
        </p:nvSpPr>
        <p:spPr>
          <a:xfrm>
            <a:off x="85182" y="83630"/>
            <a:ext cx="12021637" cy="6690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1274" y="2006331"/>
            <a:ext cx="9329452" cy="323441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7" name="Ellipse 16"/>
          <p:cNvSpPr/>
          <p:nvPr/>
        </p:nvSpPr>
        <p:spPr>
          <a:xfrm>
            <a:off x="11638827" y="6582791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73371" y="6573997"/>
            <a:ext cx="354874" cy="233589"/>
          </a:xfrm>
        </p:spPr>
        <p:txBody>
          <a:bodyPr/>
          <a:lstStyle>
            <a:lvl1pPr>
              <a:defRPr sz="700" b="1">
                <a:solidFill>
                  <a:srgbClr val="F6944B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001D62EA-DFB8-4E92-AA8A-B5825C9DEBF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21" y="6432515"/>
            <a:ext cx="677637" cy="40652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2" y="-1615188"/>
            <a:ext cx="12021637" cy="847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9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3D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685739" y="2992120"/>
            <a:ext cx="6820522" cy="873760"/>
          </a:xfrm>
        </p:spPr>
        <p:txBody>
          <a:bodyPr>
            <a:noAutofit/>
          </a:bodyPr>
          <a:lstStyle>
            <a:lvl1pPr algn="ctr">
              <a:defRPr sz="44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3448"/>
            <a:ext cx="12192000" cy="847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67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3D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 userDrawn="1"/>
        </p:nvSpPr>
        <p:spPr>
          <a:xfrm>
            <a:off x="85182" y="83630"/>
            <a:ext cx="12021637" cy="6690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1274" y="3035757"/>
            <a:ext cx="9329452" cy="220498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9" name="Rectangle : coins arrondis 4">
            <a:extLst>
              <a:ext uri="{FF2B5EF4-FFF2-40B4-BE49-F238E27FC236}">
                <a16:creationId xmlns:a16="http://schemas.microsoft.com/office/drawing/2014/main" id="{DB2B1A0E-C91D-4AEF-9856-3DD81DE93D71}"/>
              </a:ext>
            </a:extLst>
          </p:cNvPr>
          <p:cNvSpPr/>
          <p:nvPr userDrawn="1"/>
        </p:nvSpPr>
        <p:spPr>
          <a:xfrm>
            <a:off x="751840" y="599440"/>
            <a:ext cx="5648960" cy="873760"/>
          </a:xfrm>
          <a:prstGeom prst="roundRect">
            <a:avLst/>
          </a:prstGeom>
          <a:solidFill>
            <a:srgbClr val="B3D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99440"/>
            <a:ext cx="5459569" cy="873760"/>
          </a:xfrm>
        </p:spPr>
        <p:txBody>
          <a:bodyPr>
            <a:noAutofit/>
          </a:bodyPr>
          <a:lstStyle>
            <a:lvl1pPr algn="ctr">
              <a:defRPr sz="32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Rectangle : coins arrondis 1">
            <a:extLst>
              <a:ext uri="{FF2B5EF4-FFF2-40B4-BE49-F238E27FC236}">
                <a16:creationId xmlns:a16="http://schemas.microsoft.com/office/drawing/2014/main" id="{AD8A2B1B-1CE7-4697-B2F4-760F66956BE0}"/>
              </a:ext>
            </a:extLst>
          </p:cNvPr>
          <p:cNvSpPr/>
          <p:nvPr userDrawn="1"/>
        </p:nvSpPr>
        <p:spPr>
          <a:xfrm>
            <a:off x="1143936" y="1841805"/>
            <a:ext cx="3552350" cy="609403"/>
          </a:xfrm>
          <a:prstGeom prst="roundRect">
            <a:avLst/>
          </a:prstGeom>
          <a:noFill/>
          <a:ln w="38100">
            <a:solidFill>
              <a:srgbClr val="B3D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contenu 2"/>
          <p:cNvSpPr>
            <a:spLocks noGrp="1"/>
          </p:cNvSpPr>
          <p:nvPr>
            <p:ph idx="13"/>
          </p:nvPr>
        </p:nvSpPr>
        <p:spPr>
          <a:xfrm>
            <a:off x="1226878" y="1929314"/>
            <a:ext cx="3387652" cy="40176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2" y="-1615188"/>
            <a:ext cx="12021637" cy="8471447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11638827" y="6582791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73371" y="6573997"/>
            <a:ext cx="354874" cy="233589"/>
          </a:xfrm>
        </p:spPr>
        <p:txBody>
          <a:bodyPr/>
          <a:lstStyle>
            <a:lvl1pPr>
              <a:defRPr sz="700" b="1">
                <a:solidFill>
                  <a:srgbClr val="B3D23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001D62EA-DFB8-4E92-AA8A-B5825C9DEBF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21" y="6432515"/>
            <a:ext cx="677637" cy="40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25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3D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85182" y="83630"/>
            <a:ext cx="12021637" cy="6690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1274" y="2115403"/>
            <a:ext cx="9329452" cy="312533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9" name="Rectangle : coins arrondis 4">
            <a:extLst>
              <a:ext uri="{FF2B5EF4-FFF2-40B4-BE49-F238E27FC236}">
                <a16:creationId xmlns:a16="http://schemas.microsoft.com/office/drawing/2014/main" id="{DB2B1A0E-C91D-4AEF-9856-3DD81DE93D71}"/>
              </a:ext>
            </a:extLst>
          </p:cNvPr>
          <p:cNvSpPr/>
          <p:nvPr userDrawn="1"/>
        </p:nvSpPr>
        <p:spPr>
          <a:xfrm>
            <a:off x="751840" y="599440"/>
            <a:ext cx="5648960" cy="873760"/>
          </a:xfrm>
          <a:prstGeom prst="roundRect">
            <a:avLst/>
          </a:prstGeom>
          <a:solidFill>
            <a:srgbClr val="B3D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99440"/>
            <a:ext cx="5459569" cy="873760"/>
          </a:xfrm>
        </p:spPr>
        <p:txBody>
          <a:bodyPr>
            <a:noAutofit/>
          </a:bodyPr>
          <a:lstStyle>
            <a:lvl1pPr algn="ctr">
              <a:defRPr sz="32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2" y="-1615188"/>
            <a:ext cx="12021637" cy="8471447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11638827" y="6582791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73371" y="6573997"/>
            <a:ext cx="354874" cy="233589"/>
          </a:xfrm>
        </p:spPr>
        <p:txBody>
          <a:bodyPr/>
          <a:lstStyle>
            <a:lvl1pPr>
              <a:defRPr sz="700" b="1">
                <a:solidFill>
                  <a:srgbClr val="B3D23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001D62EA-DFB8-4E92-AA8A-B5825C9DEBF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21" y="6432515"/>
            <a:ext cx="677637" cy="40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1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4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 userDrawn="1"/>
        </p:nvSpPr>
        <p:spPr>
          <a:xfrm>
            <a:off x="85182" y="83630"/>
            <a:ext cx="12021637" cy="6690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1274" y="3035757"/>
            <a:ext cx="9329452" cy="220498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9" name="Rectangle : coins arrondis 4">
            <a:extLst>
              <a:ext uri="{FF2B5EF4-FFF2-40B4-BE49-F238E27FC236}">
                <a16:creationId xmlns:a16="http://schemas.microsoft.com/office/drawing/2014/main" id="{DB2B1A0E-C91D-4AEF-9856-3DD81DE93D71}"/>
              </a:ext>
            </a:extLst>
          </p:cNvPr>
          <p:cNvSpPr/>
          <p:nvPr userDrawn="1"/>
        </p:nvSpPr>
        <p:spPr>
          <a:xfrm>
            <a:off x="751840" y="599440"/>
            <a:ext cx="5648960" cy="873760"/>
          </a:xfrm>
          <a:prstGeom prst="roundRect">
            <a:avLst/>
          </a:prstGeom>
          <a:solidFill>
            <a:srgbClr val="D34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99440"/>
            <a:ext cx="5459569" cy="873760"/>
          </a:xfrm>
        </p:spPr>
        <p:txBody>
          <a:bodyPr>
            <a:noAutofit/>
          </a:bodyPr>
          <a:lstStyle>
            <a:lvl1pPr algn="ctr">
              <a:defRPr sz="32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Rectangle : coins arrondis 1">
            <a:extLst>
              <a:ext uri="{FF2B5EF4-FFF2-40B4-BE49-F238E27FC236}">
                <a16:creationId xmlns:a16="http://schemas.microsoft.com/office/drawing/2014/main" id="{AD8A2B1B-1CE7-4697-B2F4-760F66956BE0}"/>
              </a:ext>
            </a:extLst>
          </p:cNvPr>
          <p:cNvSpPr/>
          <p:nvPr userDrawn="1"/>
        </p:nvSpPr>
        <p:spPr>
          <a:xfrm>
            <a:off x="1143936" y="1841805"/>
            <a:ext cx="3552350" cy="60940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D244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contenu 2"/>
          <p:cNvSpPr>
            <a:spLocks noGrp="1"/>
          </p:cNvSpPr>
          <p:nvPr>
            <p:ph idx="13"/>
          </p:nvPr>
        </p:nvSpPr>
        <p:spPr>
          <a:xfrm>
            <a:off x="1226878" y="1929314"/>
            <a:ext cx="3387652" cy="40176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2" y="-1615188"/>
            <a:ext cx="12021637" cy="8471447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11638827" y="6582791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73371" y="6573997"/>
            <a:ext cx="354874" cy="233589"/>
          </a:xfrm>
        </p:spPr>
        <p:txBody>
          <a:bodyPr/>
          <a:lstStyle>
            <a:lvl1pPr>
              <a:defRPr sz="700" b="1">
                <a:solidFill>
                  <a:srgbClr val="D3454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001D62EA-DFB8-4E92-AA8A-B5825C9DEBF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21" y="6432515"/>
            <a:ext cx="677637" cy="40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810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3D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85182" y="83630"/>
            <a:ext cx="12021637" cy="6690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1274" y="2006331"/>
            <a:ext cx="9329452" cy="323441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0" name="Rectangle : coins arrondis 1">
            <a:extLst>
              <a:ext uri="{FF2B5EF4-FFF2-40B4-BE49-F238E27FC236}">
                <a16:creationId xmlns:a16="http://schemas.microsoft.com/office/drawing/2014/main" id="{AD8A2B1B-1CE7-4697-B2F4-760F66956BE0}"/>
              </a:ext>
            </a:extLst>
          </p:cNvPr>
          <p:cNvSpPr/>
          <p:nvPr userDrawn="1"/>
        </p:nvSpPr>
        <p:spPr>
          <a:xfrm>
            <a:off x="1143936" y="804575"/>
            <a:ext cx="3552350" cy="609403"/>
          </a:xfrm>
          <a:prstGeom prst="roundRect">
            <a:avLst/>
          </a:prstGeom>
          <a:noFill/>
          <a:ln w="38100">
            <a:solidFill>
              <a:srgbClr val="B3D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contenu 2"/>
          <p:cNvSpPr>
            <a:spLocks noGrp="1"/>
          </p:cNvSpPr>
          <p:nvPr>
            <p:ph idx="13"/>
          </p:nvPr>
        </p:nvSpPr>
        <p:spPr>
          <a:xfrm>
            <a:off x="1226878" y="892084"/>
            <a:ext cx="3387652" cy="40176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2" y="-1615188"/>
            <a:ext cx="12021637" cy="8471447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11638827" y="6582791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73371" y="6573997"/>
            <a:ext cx="354874" cy="233589"/>
          </a:xfrm>
        </p:spPr>
        <p:txBody>
          <a:bodyPr/>
          <a:lstStyle>
            <a:lvl1pPr>
              <a:defRPr sz="700" b="1">
                <a:solidFill>
                  <a:srgbClr val="B3D23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001D62EA-DFB8-4E92-AA8A-B5825C9DEBF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21" y="6432515"/>
            <a:ext cx="677637" cy="40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73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3D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85182" y="83630"/>
            <a:ext cx="12021637" cy="6690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1274" y="2006331"/>
            <a:ext cx="9329452" cy="323441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7" name="Ellipse 16"/>
          <p:cNvSpPr/>
          <p:nvPr/>
        </p:nvSpPr>
        <p:spPr>
          <a:xfrm>
            <a:off x="11638827" y="6582791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73371" y="6573997"/>
            <a:ext cx="354874" cy="233589"/>
          </a:xfrm>
        </p:spPr>
        <p:txBody>
          <a:bodyPr/>
          <a:lstStyle>
            <a:lvl1pPr>
              <a:defRPr sz="700" b="1">
                <a:solidFill>
                  <a:srgbClr val="B3D23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001D62EA-DFB8-4E92-AA8A-B5825C9DEBF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21" y="6432515"/>
            <a:ext cx="677637" cy="40652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2" y="-1615188"/>
            <a:ext cx="12021637" cy="847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10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1E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685739" y="2992120"/>
            <a:ext cx="6820522" cy="873760"/>
          </a:xfrm>
        </p:spPr>
        <p:txBody>
          <a:bodyPr>
            <a:noAutofit/>
          </a:bodyPr>
          <a:lstStyle>
            <a:lvl1pPr algn="ctr">
              <a:defRPr sz="44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3448"/>
            <a:ext cx="12192000" cy="847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89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1E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 userDrawn="1"/>
        </p:nvSpPr>
        <p:spPr>
          <a:xfrm>
            <a:off x="85182" y="83630"/>
            <a:ext cx="12021637" cy="6690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1274" y="3035757"/>
            <a:ext cx="9329452" cy="220498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9" name="Rectangle : coins arrondis 4">
            <a:extLst>
              <a:ext uri="{FF2B5EF4-FFF2-40B4-BE49-F238E27FC236}">
                <a16:creationId xmlns:a16="http://schemas.microsoft.com/office/drawing/2014/main" id="{DB2B1A0E-C91D-4AEF-9856-3DD81DE93D71}"/>
              </a:ext>
            </a:extLst>
          </p:cNvPr>
          <p:cNvSpPr/>
          <p:nvPr userDrawn="1"/>
        </p:nvSpPr>
        <p:spPr>
          <a:xfrm>
            <a:off x="751840" y="599440"/>
            <a:ext cx="5648960" cy="873760"/>
          </a:xfrm>
          <a:prstGeom prst="roundRect">
            <a:avLst/>
          </a:prstGeom>
          <a:solidFill>
            <a:srgbClr val="E1E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99440"/>
            <a:ext cx="5459569" cy="873760"/>
          </a:xfrm>
        </p:spPr>
        <p:txBody>
          <a:bodyPr>
            <a:noAutofit/>
          </a:bodyPr>
          <a:lstStyle>
            <a:lvl1pPr algn="ctr">
              <a:defRPr sz="32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Rectangle : coins arrondis 1">
            <a:extLst>
              <a:ext uri="{FF2B5EF4-FFF2-40B4-BE49-F238E27FC236}">
                <a16:creationId xmlns:a16="http://schemas.microsoft.com/office/drawing/2014/main" id="{AD8A2B1B-1CE7-4697-B2F4-760F66956BE0}"/>
              </a:ext>
            </a:extLst>
          </p:cNvPr>
          <p:cNvSpPr/>
          <p:nvPr userDrawn="1"/>
        </p:nvSpPr>
        <p:spPr>
          <a:xfrm>
            <a:off x="1143936" y="1841805"/>
            <a:ext cx="3552350" cy="609403"/>
          </a:xfrm>
          <a:prstGeom prst="roundRect">
            <a:avLst/>
          </a:prstGeom>
          <a:noFill/>
          <a:ln w="38100">
            <a:solidFill>
              <a:srgbClr val="E1E0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contenu 2"/>
          <p:cNvSpPr>
            <a:spLocks noGrp="1"/>
          </p:cNvSpPr>
          <p:nvPr>
            <p:ph idx="13"/>
          </p:nvPr>
        </p:nvSpPr>
        <p:spPr>
          <a:xfrm>
            <a:off x="1226878" y="1929314"/>
            <a:ext cx="3387652" cy="40176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2" y="-1615188"/>
            <a:ext cx="12021637" cy="8471447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11638827" y="6582791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73371" y="6573997"/>
            <a:ext cx="354874" cy="233589"/>
          </a:xfrm>
        </p:spPr>
        <p:txBody>
          <a:bodyPr/>
          <a:lstStyle>
            <a:lvl1pPr>
              <a:defRPr sz="700" b="1">
                <a:solidFill>
                  <a:srgbClr val="E1E023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001D62EA-DFB8-4E92-AA8A-B5825C9DEBF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21" y="6432515"/>
            <a:ext cx="677637" cy="40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231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1E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 userDrawn="1"/>
        </p:nvSpPr>
        <p:spPr>
          <a:xfrm>
            <a:off x="85182" y="83630"/>
            <a:ext cx="12021637" cy="6690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1274" y="2115403"/>
            <a:ext cx="9329452" cy="312533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9" name="Rectangle : coins arrondis 4">
            <a:extLst>
              <a:ext uri="{FF2B5EF4-FFF2-40B4-BE49-F238E27FC236}">
                <a16:creationId xmlns:a16="http://schemas.microsoft.com/office/drawing/2014/main" id="{DB2B1A0E-C91D-4AEF-9856-3DD81DE93D71}"/>
              </a:ext>
            </a:extLst>
          </p:cNvPr>
          <p:cNvSpPr/>
          <p:nvPr userDrawn="1"/>
        </p:nvSpPr>
        <p:spPr>
          <a:xfrm>
            <a:off x="751840" y="599440"/>
            <a:ext cx="5648960" cy="873760"/>
          </a:xfrm>
          <a:prstGeom prst="roundRect">
            <a:avLst/>
          </a:prstGeom>
          <a:solidFill>
            <a:srgbClr val="E1E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99440"/>
            <a:ext cx="5459569" cy="873760"/>
          </a:xfrm>
        </p:spPr>
        <p:txBody>
          <a:bodyPr>
            <a:noAutofit/>
          </a:bodyPr>
          <a:lstStyle>
            <a:lvl1pPr algn="ctr">
              <a:defRPr sz="32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2" y="-1615188"/>
            <a:ext cx="12021637" cy="8471447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11638827" y="6582791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73371" y="6573997"/>
            <a:ext cx="354874" cy="233589"/>
          </a:xfrm>
        </p:spPr>
        <p:txBody>
          <a:bodyPr/>
          <a:lstStyle>
            <a:lvl1pPr>
              <a:defRPr sz="700" b="1">
                <a:solidFill>
                  <a:srgbClr val="E1E023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001D62EA-DFB8-4E92-AA8A-B5825C9DEBF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21" y="6432515"/>
            <a:ext cx="677637" cy="40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648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1E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 userDrawn="1"/>
        </p:nvSpPr>
        <p:spPr>
          <a:xfrm>
            <a:off x="85182" y="83630"/>
            <a:ext cx="12021637" cy="6690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1274" y="2006331"/>
            <a:ext cx="9329452" cy="323441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0" name="Rectangle : coins arrondis 1">
            <a:extLst>
              <a:ext uri="{FF2B5EF4-FFF2-40B4-BE49-F238E27FC236}">
                <a16:creationId xmlns:a16="http://schemas.microsoft.com/office/drawing/2014/main" id="{AD8A2B1B-1CE7-4697-B2F4-760F66956BE0}"/>
              </a:ext>
            </a:extLst>
          </p:cNvPr>
          <p:cNvSpPr/>
          <p:nvPr userDrawn="1"/>
        </p:nvSpPr>
        <p:spPr>
          <a:xfrm>
            <a:off x="1143936" y="804575"/>
            <a:ext cx="3552350" cy="609403"/>
          </a:xfrm>
          <a:prstGeom prst="roundRect">
            <a:avLst/>
          </a:prstGeom>
          <a:noFill/>
          <a:ln w="38100">
            <a:solidFill>
              <a:srgbClr val="E1E0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contenu 2"/>
          <p:cNvSpPr>
            <a:spLocks noGrp="1"/>
          </p:cNvSpPr>
          <p:nvPr>
            <p:ph idx="13"/>
          </p:nvPr>
        </p:nvSpPr>
        <p:spPr>
          <a:xfrm>
            <a:off x="1226878" y="892084"/>
            <a:ext cx="3387652" cy="40176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2" y="-1615188"/>
            <a:ext cx="12021637" cy="8471447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11638827" y="6582791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73371" y="6573997"/>
            <a:ext cx="354874" cy="233589"/>
          </a:xfrm>
        </p:spPr>
        <p:txBody>
          <a:bodyPr/>
          <a:lstStyle>
            <a:lvl1pPr>
              <a:defRPr sz="700" b="1">
                <a:solidFill>
                  <a:srgbClr val="E1E023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001D62EA-DFB8-4E92-AA8A-B5825C9DEBF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21" y="6432515"/>
            <a:ext cx="677637" cy="40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693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1E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 userDrawn="1"/>
        </p:nvSpPr>
        <p:spPr>
          <a:xfrm>
            <a:off x="85182" y="83630"/>
            <a:ext cx="12021637" cy="6690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1274" y="2006331"/>
            <a:ext cx="9329452" cy="323441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7" name="Ellipse 16"/>
          <p:cNvSpPr/>
          <p:nvPr/>
        </p:nvSpPr>
        <p:spPr>
          <a:xfrm>
            <a:off x="11638827" y="6582791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73371" y="6573997"/>
            <a:ext cx="354874" cy="233589"/>
          </a:xfrm>
        </p:spPr>
        <p:txBody>
          <a:bodyPr/>
          <a:lstStyle>
            <a:lvl1pPr>
              <a:defRPr sz="700" b="1">
                <a:solidFill>
                  <a:srgbClr val="E1E023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001D62EA-DFB8-4E92-AA8A-B5825C9DEBF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21" y="6432515"/>
            <a:ext cx="677637" cy="40652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2" y="-1615188"/>
            <a:ext cx="12021637" cy="847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5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622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685739" y="2992120"/>
            <a:ext cx="6820522" cy="873760"/>
          </a:xfrm>
        </p:spPr>
        <p:txBody>
          <a:bodyPr>
            <a:noAutofit/>
          </a:bodyPr>
          <a:lstStyle>
            <a:lvl1pPr algn="ctr">
              <a:defRPr sz="44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3448"/>
            <a:ext cx="12192000" cy="847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50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622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 userDrawn="1"/>
        </p:nvSpPr>
        <p:spPr>
          <a:xfrm>
            <a:off x="85182" y="83630"/>
            <a:ext cx="12021637" cy="6690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1274" y="3035757"/>
            <a:ext cx="9329452" cy="220498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9" name="Rectangle : coins arrondis 4">
            <a:extLst>
              <a:ext uri="{FF2B5EF4-FFF2-40B4-BE49-F238E27FC236}">
                <a16:creationId xmlns:a16="http://schemas.microsoft.com/office/drawing/2014/main" id="{DB2B1A0E-C91D-4AEF-9856-3DD81DE93D71}"/>
              </a:ext>
            </a:extLst>
          </p:cNvPr>
          <p:cNvSpPr/>
          <p:nvPr userDrawn="1"/>
        </p:nvSpPr>
        <p:spPr>
          <a:xfrm>
            <a:off x="751840" y="599440"/>
            <a:ext cx="5648960" cy="873760"/>
          </a:xfrm>
          <a:prstGeom prst="roundRect">
            <a:avLst/>
          </a:prstGeom>
          <a:solidFill>
            <a:srgbClr val="B622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99440"/>
            <a:ext cx="5459569" cy="873760"/>
          </a:xfrm>
        </p:spPr>
        <p:txBody>
          <a:bodyPr>
            <a:noAutofit/>
          </a:bodyPr>
          <a:lstStyle>
            <a:lvl1pPr algn="ctr">
              <a:defRPr sz="32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Rectangle : coins arrondis 1">
            <a:extLst>
              <a:ext uri="{FF2B5EF4-FFF2-40B4-BE49-F238E27FC236}">
                <a16:creationId xmlns:a16="http://schemas.microsoft.com/office/drawing/2014/main" id="{AD8A2B1B-1CE7-4697-B2F4-760F66956BE0}"/>
              </a:ext>
            </a:extLst>
          </p:cNvPr>
          <p:cNvSpPr/>
          <p:nvPr userDrawn="1"/>
        </p:nvSpPr>
        <p:spPr>
          <a:xfrm>
            <a:off x="1143936" y="1841805"/>
            <a:ext cx="3552350" cy="609403"/>
          </a:xfrm>
          <a:prstGeom prst="roundRect">
            <a:avLst/>
          </a:prstGeom>
          <a:noFill/>
          <a:ln w="38100">
            <a:solidFill>
              <a:srgbClr val="B622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contenu 2"/>
          <p:cNvSpPr>
            <a:spLocks noGrp="1"/>
          </p:cNvSpPr>
          <p:nvPr>
            <p:ph idx="13"/>
          </p:nvPr>
        </p:nvSpPr>
        <p:spPr>
          <a:xfrm>
            <a:off x="1226878" y="1929314"/>
            <a:ext cx="3387652" cy="40176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2" y="-1615188"/>
            <a:ext cx="12021637" cy="8471447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11638827" y="6582791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73371" y="6573997"/>
            <a:ext cx="354874" cy="233589"/>
          </a:xfrm>
        </p:spPr>
        <p:txBody>
          <a:bodyPr/>
          <a:lstStyle>
            <a:lvl1pPr>
              <a:defRPr sz="700" b="1">
                <a:solidFill>
                  <a:srgbClr val="B6226C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001D62EA-DFB8-4E92-AA8A-B5825C9DEBF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21" y="6432515"/>
            <a:ext cx="677637" cy="40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464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622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85182" y="83630"/>
            <a:ext cx="12021637" cy="6690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1274" y="2115403"/>
            <a:ext cx="9329452" cy="312533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9" name="Rectangle : coins arrondis 4">
            <a:extLst>
              <a:ext uri="{FF2B5EF4-FFF2-40B4-BE49-F238E27FC236}">
                <a16:creationId xmlns:a16="http://schemas.microsoft.com/office/drawing/2014/main" id="{DB2B1A0E-C91D-4AEF-9856-3DD81DE93D71}"/>
              </a:ext>
            </a:extLst>
          </p:cNvPr>
          <p:cNvSpPr/>
          <p:nvPr userDrawn="1"/>
        </p:nvSpPr>
        <p:spPr>
          <a:xfrm>
            <a:off x="751840" y="599440"/>
            <a:ext cx="5648960" cy="873760"/>
          </a:xfrm>
          <a:prstGeom prst="roundRect">
            <a:avLst/>
          </a:prstGeom>
          <a:solidFill>
            <a:srgbClr val="B622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99440"/>
            <a:ext cx="5459569" cy="873760"/>
          </a:xfrm>
        </p:spPr>
        <p:txBody>
          <a:bodyPr>
            <a:noAutofit/>
          </a:bodyPr>
          <a:lstStyle>
            <a:lvl1pPr algn="ctr">
              <a:defRPr sz="32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2" y="-1615188"/>
            <a:ext cx="12021637" cy="8471447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11638827" y="6582791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rgbClr val="B6226C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73371" y="6573997"/>
            <a:ext cx="354874" cy="233589"/>
          </a:xfrm>
        </p:spPr>
        <p:txBody>
          <a:bodyPr/>
          <a:lstStyle>
            <a:lvl1pPr>
              <a:defRPr sz="700" b="1">
                <a:solidFill>
                  <a:srgbClr val="B6226C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001D62EA-DFB8-4E92-AA8A-B5825C9DEBF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21" y="6432515"/>
            <a:ext cx="677637" cy="40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6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4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85182" y="83630"/>
            <a:ext cx="12021637" cy="6690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4">
            <a:extLst>
              <a:ext uri="{FF2B5EF4-FFF2-40B4-BE49-F238E27FC236}">
                <a16:creationId xmlns:a16="http://schemas.microsoft.com/office/drawing/2014/main" id="{DB2B1A0E-C91D-4AEF-9856-3DD81DE93D71}"/>
              </a:ext>
            </a:extLst>
          </p:cNvPr>
          <p:cNvSpPr/>
          <p:nvPr userDrawn="1"/>
        </p:nvSpPr>
        <p:spPr>
          <a:xfrm>
            <a:off x="751840" y="599440"/>
            <a:ext cx="5648960" cy="873760"/>
          </a:xfrm>
          <a:prstGeom prst="roundRect">
            <a:avLst/>
          </a:prstGeom>
          <a:solidFill>
            <a:srgbClr val="D34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99440"/>
            <a:ext cx="5459569" cy="873760"/>
          </a:xfrm>
        </p:spPr>
        <p:txBody>
          <a:bodyPr>
            <a:noAutofit/>
          </a:bodyPr>
          <a:lstStyle>
            <a:lvl1pPr algn="ctr">
              <a:defRPr sz="32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2" y="-1615188"/>
            <a:ext cx="12021637" cy="8471447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11638827" y="6582791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73371" y="6573997"/>
            <a:ext cx="354874" cy="233589"/>
          </a:xfrm>
        </p:spPr>
        <p:txBody>
          <a:bodyPr/>
          <a:lstStyle>
            <a:lvl1pPr>
              <a:defRPr sz="700" b="1">
                <a:solidFill>
                  <a:srgbClr val="D3454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001D62EA-DFB8-4E92-AA8A-B5825C9DEBF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21" y="6432515"/>
            <a:ext cx="677637" cy="406525"/>
          </a:xfrm>
          <a:prstGeom prst="rect">
            <a:avLst/>
          </a:prstGeom>
        </p:spPr>
      </p:pic>
      <p:sp>
        <p:nvSpPr>
          <p:cNvPr id="16" name="Espace réservé du contenu 2"/>
          <p:cNvSpPr>
            <a:spLocks noGrp="1"/>
          </p:cNvSpPr>
          <p:nvPr>
            <p:ph idx="1"/>
          </p:nvPr>
        </p:nvSpPr>
        <p:spPr>
          <a:xfrm>
            <a:off x="1431274" y="2115403"/>
            <a:ext cx="9329452" cy="312533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587783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622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85182" y="83630"/>
            <a:ext cx="12021637" cy="6690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1274" y="2006331"/>
            <a:ext cx="9329452" cy="323441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0" name="Rectangle : coins arrondis 1">
            <a:extLst>
              <a:ext uri="{FF2B5EF4-FFF2-40B4-BE49-F238E27FC236}">
                <a16:creationId xmlns:a16="http://schemas.microsoft.com/office/drawing/2014/main" id="{AD8A2B1B-1CE7-4697-B2F4-760F66956BE0}"/>
              </a:ext>
            </a:extLst>
          </p:cNvPr>
          <p:cNvSpPr/>
          <p:nvPr userDrawn="1"/>
        </p:nvSpPr>
        <p:spPr>
          <a:xfrm>
            <a:off x="1143936" y="804575"/>
            <a:ext cx="3552350" cy="609403"/>
          </a:xfrm>
          <a:prstGeom prst="roundRect">
            <a:avLst/>
          </a:prstGeom>
          <a:noFill/>
          <a:ln w="38100">
            <a:solidFill>
              <a:srgbClr val="B622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contenu 2"/>
          <p:cNvSpPr>
            <a:spLocks noGrp="1"/>
          </p:cNvSpPr>
          <p:nvPr>
            <p:ph idx="13"/>
          </p:nvPr>
        </p:nvSpPr>
        <p:spPr>
          <a:xfrm>
            <a:off x="1226878" y="892084"/>
            <a:ext cx="3387652" cy="40176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2" y="-1615188"/>
            <a:ext cx="12021637" cy="8471447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11638827" y="6582791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73371" y="6573997"/>
            <a:ext cx="354874" cy="233589"/>
          </a:xfrm>
        </p:spPr>
        <p:txBody>
          <a:bodyPr/>
          <a:lstStyle>
            <a:lvl1pPr>
              <a:defRPr sz="700" b="1">
                <a:solidFill>
                  <a:srgbClr val="B6226C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001D62EA-DFB8-4E92-AA8A-B5825C9DEBF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21" y="6432515"/>
            <a:ext cx="677637" cy="40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2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622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85182" y="83630"/>
            <a:ext cx="12021637" cy="6690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1274" y="2006331"/>
            <a:ext cx="9329452" cy="323441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7" name="Ellipse 16"/>
          <p:cNvSpPr/>
          <p:nvPr/>
        </p:nvSpPr>
        <p:spPr>
          <a:xfrm>
            <a:off x="11638827" y="6582791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73371" y="6573997"/>
            <a:ext cx="354874" cy="233589"/>
          </a:xfrm>
        </p:spPr>
        <p:txBody>
          <a:bodyPr/>
          <a:lstStyle>
            <a:lvl1pPr>
              <a:defRPr sz="700" b="1">
                <a:solidFill>
                  <a:srgbClr val="B6226C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001D62EA-DFB8-4E92-AA8A-B5825C9DEBF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21" y="6432515"/>
            <a:ext cx="677637" cy="40652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2" y="-1615188"/>
            <a:ext cx="12021637" cy="847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63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4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 userDrawn="1"/>
        </p:nvSpPr>
        <p:spPr>
          <a:xfrm>
            <a:off x="85182" y="83630"/>
            <a:ext cx="12021637" cy="6690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1274" y="2006331"/>
            <a:ext cx="9329452" cy="323441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0" name="Rectangle : coins arrondis 1">
            <a:extLst>
              <a:ext uri="{FF2B5EF4-FFF2-40B4-BE49-F238E27FC236}">
                <a16:creationId xmlns:a16="http://schemas.microsoft.com/office/drawing/2014/main" id="{AD8A2B1B-1CE7-4697-B2F4-760F66956BE0}"/>
              </a:ext>
            </a:extLst>
          </p:cNvPr>
          <p:cNvSpPr/>
          <p:nvPr userDrawn="1"/>
        </p:nvSpPr>
        <p:spPr>
          <a:xfrm>
            <a:off x="1143936" y="804575"/>
            <a:ext cx="3552350" cy="609403"/>
          </a:xfrm>
          <a:prstGeom prst="roundRect">
            <a:avLst/>
          </a:prstGeom>
          <a:noFill/>
          <a:ln w="38100">
            <a:solidFill>
              <a:srgbClr val="D344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contenu 2"/>
          <p:cNvSpPr>
            <a:spLocks noGrp="1"/>
          </p:cNvSpPr>
          <p:nvPr>
            <p:ph idx="13"/>
          </p:nvPr>
        </p:nvSpPr>
        <p:spPr>
          <a:xfrm>
            <a:off x="1226878" y="892084"/>
            <a:ext cx="3387652" cy="40176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2" y="-1615188"/>
            <a:ext cx="12021637" cy="8471447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11638827" y="6582791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73371" y="6573997"/>
            <a:ext cx="354874" cy="233589"/>
          </a:xfrm>
        </p:spPr>
        <p:txBody>
          <a:bodyPr/>
          <a:lstStyle>
            <a:lvl1pPr>
              <a:defRPr sz="700" b="1">
                <a:solidFill>
                  <a:srgbClr val="D3444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001D62EA-DFB8-4E92-AA8A-B5825C9DEBF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21" y="6432515"/>
            <a:ext cx="677637" cy="40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14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4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 userDrawn="1"/>
        </p:nvSpPr>
        <p:spPr>
          <a:xfrm>
            <a:off x="85182" y="83630"/>
            <a:ext cx="12021637" cy="6690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1274" y="2006331"/>
            <a:ext cx="9329452" cy="323441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7" name="Ellipse 16"/>
          <p:cNvSpPr/>
          <p:nvPr/>
        </p:nvSpPr>
        <p:spPr>
          <a:xfrm>
            <a:off x="11638827" y="6582791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73371" y="6573997"/>
            <a:ext cx="354874" cy="233589"/>
          </a:xfrm>
        </p:spPr>
        <p:txBody>
          <a:bodyPr/>
          <a:lstStyle>
            <a:lvl1pPr>
              <a:defRPr sz="700" b="1">
                <a:solidFill>
                  <a:srgbClr val="D3444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001D62EA-DFB8-4E92-AA8A-B5825C9DEBF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21" y="6432515"/>
            <a:ext cx="677637" cy="40652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2" y="-1615188"/>
            <a:ext cx="12021637" cy="847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6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3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685739" y="2992120"/>
            <a:ext cx="6820522" cy="873760"/>
          </a:xfrm>
        </p:spPr>
        <p:txBody>
          <a:bodyPr>
            <a:noAutofit/>
          </a:bodyPr>
          <a:lstStyle>
            <a:lvl1pPr algn="ctr">
              <a:defRPr sz="44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3448"/>
            <a:ext cx="12192000" cy="847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07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" y="-1613448"/>
            <a:ext cx="11996382" cy="847144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3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85182" y="83630"/>
            <a:ext cx="12021637" cy="6690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2" y="-1615188"/>
            <a:ext cx="12021637" cy="8471447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1274" y="3035757"/>
            <a:ext cx="9329452" cy="220498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9" name="Rectangle : coins arrondis 4">
            <a:extLst>
              <a:ext uri="{FF2B5EF4-FFF2-40B4-BE49-F238E27FC236}">
                <a16:creationId xmlns:a16="http://schemas.microsoft.com/office/drawing/2014/main" id="{DB2B1A0E-C91D-4AEF-9856-3DD81DE93D71}"/>
              </a:ext>
            </a:extLst>
          </p:cNvPr>
          <p:cNvSpPr/>
          <p:nvPr userDrawn="1"/>
        </p:nvSpPr>
        <p:spPr>
          <a:xfrm>
            <a:off x="751840" y="599440"/>
            <a:ext cx="5648960" cy="873760"/>
          </a:xfrm>
          <a:prstGeom prst="roundRect">
            <a:avLst/>
          </a:prstGeom>
          <a:solidFill>
            <a:srgbClr val="683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99440"/>
            <a:ext cx="5459569" cy="873760"/>
          </a:xfrm>
        </p:spPr>
        <p:txBody>
          <a:bodyPr>
            <a:noAutofit/>
          </a:bodyPr>
          <a:lstStyle>
            <a:lvl1pPr algn="ctr">
              <a:defRPr sz="32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Rectangle : coins arrondis 1">
            <a:extLst>
              <a:ext uri="{FF2B5EF4-FFF2-40B4-BE49-F238E27FC236}">
                <a16:creationId xmlns:a16="http://schemas.microsoft.com/office/drawing/2014/main" id="{AD8A2B1B-1CE7-4697-B2F4-760F66956BE0}"/>
              </a:ext>
            </a:extLst>
          </p:cNvPr>
          <p:cNvSpPr/>
          <p:nvPr userDrawn="1"/>
        </p:nvSpPr>
        <p:spPr>
          <a:xfrm>
            <a:off x="1143936" y="1841805"/>
            <a:ext cx="3552350" cy="609403"/>
          </a:xfrm>
          <a:prstGeom prst="roundRect">
            <a:avLst/>
          </a:prstGeom>
          <a:noFill/>
          <a:ln w="38100">
            <a:solidFill>
              <a:srgbClr val="6830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contenu 2"/>
          <p:cNvSpPr>
            <a:spLocks noGrp="1"/>
          </p:cNvSpPr>
          <p:nvPr>
            <p:ph idx="13"/>
          </p:nvPr>
        </p:nvSpPr>
        <p:spPr>
          <a:xfrm>
            <a:off x="1226878" y="1929314"/>
            <a:ext cx="3387652" cy="40176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7" name="Ellipse 16"/>
          <p:cNvSpPr/>
          <p:nvPr/>
        </p:nvSpPr>
        <p:spPr>
          <a:xfrm>
            <a:off x="11638827" y="6582791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73371" y="6573997"/>
            <a:ext cx="354874" cy="233589"/>
          </a:xfrm>
        </p:spPr>
        <p:txBody>
          <a:bodyPr/>
          <a:lstStyle>
            <a:lvl1pPr>
              <a:defRPr sz="700" b="1">
                <a:solidFill>
                  <a:srgbClr val="68307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001D62EA-DFB8-4E92-AA8A-B5825C9DEBF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21" y="6432515"/>
            <a:ext cx="677637" cy="40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05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" y="-1613448"/>
            <a:ext cx="11996382" cy="847144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3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85182" y="83630"/>
            <a:ext cx="12021637" cy="6690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2" y="-1615188"/>
            <a:ext cx="12021637" cy="8471447"/>
          </a:xfrm>
          <a:prstGeom prst="rect">
            <a:avLst/>
          </a:prstGeom>
        </p:spPr>
      </p:pic>
      <p:sp>
        <p:nvSpPr>
          <p:cNvPr id="9" name="Rectangle : coins arrondis 4">
            <a:extLst>
              <a:ext uri="{FF2B5EF4-FFF2-40B4-BE49-F238E27FC236}">
                <a16:creationId xmlns:a16="http://schemas.microsoft.com/office/drawing/2014/main" id="{DB2B1A0E-C91D-4AEF-9856-3DD81DE93D71}"/>
              </a:ext>
            </a:extLst>
          </p:cNvPr>
          <p:cNvSpPr/>
          <p:nvPr userDrawn="1"/>
        </p:nvSpPr>
        <p:spPr>
          <a:xfrm>
            <a:off x="751840" y="599440"/>
            <a:ext cx="5648960" cy="873760"/>
          </a:xfrm>
          <a:prstGeom prst="roundRect">
            <a:avLst/>
          </a:prstGeom>
          <a:solidFill>
            <a:srgbClr val="683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99440"/>
            <a:ext cx="5459569" cy="873760"/>
          </a:xfrm>
        </p:spPr>
        <p:txBody>
          <a:bodyPr>
            <a:noAutofit/>
          </a:bodyPr>
          <a:lstStyle>
            <a:lvl1pPr algn="ctr">
              <a:defRPr sz="32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7" name="Ellipse 16"/>
          <p:cNvSpPr/>
          <p:nvPr/>
        </p:nvSpPr>
        <p:spPr>
          <a:xfrm>
            <a:off x="11638827" y="6582791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73371" y="6573997"/>
            <a:ext cx="354874" cy="233589"/>
          </a:xfrm>
        </p:spPr>
        <p:txBody>
          <a:bodyPr/>
          <a:lstStyle>
            <a:lvl1pPr>
              <a:defRPr sz="700" b="1">
                <a:solidFill>
                  <a:srgbClr val="68307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001D62EA-DFB8-4E92-AA8A-B5825C9DEBF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21" y="6432515"/>
            <a:ext cx="677637" cy="406525"/>
          </a:xfrm>
          <a:prstGeom prst="rect">
            <a:avLst/>
          </a:prstGeom>
        </p:spPr>
      </p:pic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1431274" y="2115403"/>
            <a:ext cx="9329452" cy="312533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55735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" y="-1613448"/>
            <a:ext cx="11996382" cy="847144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3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85182" y="83630"/>
            <a:ext cx="12021637" cy="6690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2" y="-1615188"/>
            <a:ext cx="12021637" cy="8471447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11638827" y="6582791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73371" y="6573997"/>
            <a:ext cx="354874" cy="233589"/>
          </a:xfrm>
        </p:spPr>
        <p:txBody>
          <a:bodyPr/>
          <a:lstStyle>
            <a:lvl1pPr>
              <a:defRPr sz="700" b="1">
                <a:solidFill>
                  <a:srgbClr val="68307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001D62EA-DFB8-4E92-AA8A-B5825C9DEBF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21" y="6432515"/>
            <a:ext cx="677637" cy="406525"/>
          </a:xfrm>
          <a:prstGeom prst="rect">
            <a:avLst/>
          </a:prstGeom>
        </p:spPr>
      </p:pic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1431274" y="2006331"/>
            <a:ext cx="9329452" cy="323441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3" name="Rectangle : coins arrondis 1">
            <a:extLst>
              <a:ext uri="{FF2B5EF4-FFF2-40B4-BE49-F238E27FC236}">
                <a16:creationId xmlns:a16="http://schemas.microsoft.com/office/drawing/2014/main" id="{AD8A2B1B-1CE7-4697-B2F4-760F66956BE0}"/>
              </a:ext>
            </a:extLst>
          </p:cNvPr>
          <p:cNvSpPr/>
          <p:nvPr userDrawn="1"/>
        </p:nvSpPr>
        <p:spPr>
          <a:xfrm>
            <a:off x="1143936" y="804575"/>
            <a:ext cx="3552350" cy="609403"/>
          </a:xfrm>
          <a:prstGeom prst="roundRect">
            <a:avLst/>
          </a:prstGeom>
          <a:noFill/>
          <a:ln w="38100">
            <a:solidFill>
              <a:srgbClr val="6830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du contenu 2"/>
          <p:cNvSpPr>
            <a:spLocks noGrp="1"/>
          </p:cNvSpPr>
          <p:nvPr>
            <p:ph idx="13"/>
          </p:nvPr>
        </p:nvSpPr>
        <p:spPr>
          <a:xfrm>
            <a:off x="1226878" y="892084"/>
            <a:ext cx="3387652" cy="40176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43671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92F20-2039-424A-9E47-0B57BD2008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391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50" r:id="rId2"/>
    <p:sldLayoutId id="2147483676" r:id="rId3"/>
    <p:sldLayoutId id="2147483679" r:id="rId4"/>
    <p:sldLayoutId id="2147483709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E9F13-6D2A-4EDA-A934-F50D1F0B09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420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60" r:id="rId2"/>
    <p:sldLayoutId id="2147483695" r:id="rId3"/>
    <p:sldLayoutId id="2147483696" r:id="rId4"/>
    <p:sldLayoutId id="2147483697" r:id="rId5"/>
    <p:sldLayoutId id="2147483710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D2996-23B4-4373-9B60-AEFF124FD1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03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61" r:id="rId2"/>
    <p:sldLayoutId id="2147483671" r:id="rId3"/>
    <p:sldLayoutId id="2147483672" r:id="rId4"/>
    <p:sldLayoutId id="214748369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460F9-A849-449C-B929-8DAE2F3919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05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62" r:id="rId2"/>
    <p:sldLayoutId id="2147483669" r:id="rId3"/>
    <p:sldLayoutId id="2147483668" r:id="rId4"/>
    <p:sldLayoutId id="2147483699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429AF-C2F4-486B-AE82-AEAEF72BE4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08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63" r:id="rId2"/>
    <p:sldLayoutId id="2147483665" r:id="rId3"/>
    <p:sldLayoutId id="2147483666" r:id="rId4"/>
    <p:sldLayoutId id="2147483700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EBF02-AAE3-46A1-B474-EAD84CA826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62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2" r:id="rId2"/>
    <p:sldLayoutId id="2147483694" r:id="rId3"/>
    <p:sldLayoutId id="2147483693" r:id="rId4"/>
    <p:sldLayoutId id="2147483701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7.jpg"/><Relationship Id="rId5" Type="http://schemas.openxmlformats.org/officeDocument/2006/relationships/image" Target="../media/image36.webp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://www.renover-malin.fr/" TargetMode="External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eb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06285" y="2992120"/>
            <a:ext cx="8779430" cy="873760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dirty="0"/>
              <a:t>Table ronde</a:t>
            </a:r>
            <a:br>
              <a:rPr lang="fr-FR" dirty="0"/>
            </a:br>
            <a:r>
              <a:rPr lang="fr-FR" sz="2800" dirty="0"/>
              <a:t>50 ans Sermaise Environnement</a:t>
            </a:r>
            <a:br>
              <a:rPr lang="fr-FR" sz="2800" dirty="0"/>
            </a:br>
            <a:r>
              <a:rPr lang="fr-FR" sz="2400" dirty="0"/>
              <a:t>La rénovation énergétique de l’habitat individuel</a:t>
            </a:r>
            <a:r>
              <a:rPr lang="fr-FR" sz="2800" b="0" dirty="0"/>
              <a:t/>
            </a:r>
            <a:br>
              <a:rPr lang="fr-FR" sz="2800" b="0" dirty="0"/>
            </a:br>
            <a:r>
              <a:rPr lang="fr-FR" sz="2000" b="0" dirty="0"/>
              <a:t>avec l’ALEC-OE</a:t>
            </a:r>
            <a:r>
              <a:rPr lang="fr-FR" sz="2800" b="0" dirty="0"/>
              <a:t/>
            </a:r>
            <a:br>
              <a:rPr lang="fr-FR" sz="2800" b="0" dirty="0"/>
            </a:b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/>
              <a:t/>
            </a:r>
            <a:br>
              <a:rPr lang="fr-FR" sz="2800" dirty="0"/>
            </a:br>
            <a:r>
              <a:rPr lang="fr-FR" sz="2000" b="0" dirty="0"/>
              <a:t>15 Octobre 2022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21F20"/>
              </a:clrFrom>
              <a:clrTo>
                <a:srgbClr val="22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27" y="0"/>
            <a:ext cx="2331958" cy="181955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65ECED9-702F-249F-144C-F2FF50C28F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869" y="543413"/>
            <a:ext cx="2682543" cy="89060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949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c3592a1eed_17_55"/>
          <p:cNvSpPr/>
          <p:nvPr/>
        </p:nvSpPr>
        <p:spPr>
          <a:xfrm>
            <a:off x="563880" y="599440"/>
            <a:ext cx="4236720" cy="873760"/>
          </a:xfrm>
          <a:prstGeom prst="roundRect">
            <a:avLst>
              <a:gd name="adj" fmla="val 16667"/>
            </a:avLst>
          </a:prstGeom>
          <a:solidFill>
            <a:srgbClr val="6830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gc3592a1eed_17_55"/>
          <p:cNvSpPr txBox="1">
            <a:spLocks noGrp="1"/>
          </p:cNvSpPr>
          <p:nvPr>
            <p:ph type="sldNum" idx="12"/>
          </p:nvPr>
        </p:nvSpPr>
        <p:spPr>
          <a:xfrm>
            <a:off x="11593876" y="6573997"/>
            <a:ext cx="316184" cy="2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80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sz="800"/>
          </a:p>
        </p:txBody>
      </p:sp>
      <p:sp>
        <p:nvSpPr>
          <p:cNvPr id="621" name="Google Shape;621;gc3592a1eed_17_55"/>
          <p:cNvSpPr txBox="1"/>
          <p:nvPr/>
        </p:nvSpPr>
        <p:spPr>
          <a:xfrm>
            <a:off x="407752" y="628611"/>
            <a:ext cx="4548975" cy="873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</a:pPr>
            <a:r>
              <a:rPr lang="fr-FR" sz="28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rénovation énergétique de l’habitat</a:t>
            </a:r>
            <a:endParaRPr sz="4000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2" name="Google Shape;622;gc3592a1eed_17_55"/>
          <p:cNvSpPr/>
          <p:nvPr/>
        </p:nvSpPr>
        <p:spPr>
          <a:xfrm>
            <a:off x="6627816" y="314286"/>
            <a:ext cx="4236720" cy="628650"/>
          </a:xfrm>
          <a:prstGeom prst="roundRect">
            <a:avLst>
              <a:gd name="adj" fmla="val 26667"/>
            </a:avLst>
          </a:prstGeom>
          <a:noFill/>
          <a:ln w="44450" cap="flat" cmpd="sng">
            <a:solidFill>
              <a:srgbClr val="68307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rgbClr val="68307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 matériaux isolants</a:t>
            </a:r>
            <a:endParaRPr sz="1800" b="1" i="0" u="none" strike="noStrike" cap="none" dirty="0">
              <a:solidFill>
                <a:srgbClr val="68307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1AEA24E-03F5-CD23-5B7F-ACDB3E387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1502371"/>
            <a:ext cx="6751622" cy="48414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18BB6A9-F6AF-B302-A120-C5D6D6444B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022" y="1473199"/>
            <a:ext cx="1995336" cy="1735397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FDE4CE1-D9F7-90B5-B7F7-AB7A5AE422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077" y="1909944"/>
            <a:ext cx="2013152" cy="2013152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08E3CA5-464C-3201-2D16-F823B9F425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379" y="3701619"/>
            <a:ext cx="2277979" cy="1516483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7A09954-B7B7-83CB-2F41-88858D6BBA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469" y="4459860"/>
            <a:ext cx="2744407" cy="1545101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61076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c3592a1eed_17_55"/>
          <p:cNvSpPr/>
          <p:nvPr/>
        </p:nvSpPr>
        <p:spPr>
          <a:xfrm>
            <a:off x="563880" y="599440"/>
            <a:ext cx="4236720" cy="873760"/>
          </a:xfrm>
          <a:prstGeom prst="roundRect">
            <a:avLst>
              <a:gd name="adj" fmla="val 16667"/>
            </a:avLst>
          </a:prstGeom>
          <a:solidFill>
            <a:srgbClr val="6830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gc3592a1eed_17_55"/>
          <p:cNvSpPr txBox="1">
            <a:spLocks noGrp="1"/>
          </p:cNvSpPr>
          <p:nvPr>
            <p:ph type="sldNum" idx="12"/>
          </p:nvPr>
        </p:nvSpPr>
        <p:spPr>
          <a:xfrm>
            <a:off x="11574779" y="6573997"/>
            <a:ext cx="353466" cy="2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80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sz="800" dirty="0"/>
          </a:p>
        </p:txBody>
      </p:sp>
      <p:sp>
        <p:nvSpPr>
          <p:cNvPr id="621" name="Google Shape;621;gc3592a1eed_17_55"/>
          <p:cNvSpPr txBox="1"/>
          <p:nvPr/>
        </p:nvSpPr>
        <p:spPr>
          <a:xfrm>
            <a:off x="407752" y="628611"/>
            <a:ext cx="4548975" cy="873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</a:pPr>
            <a:r>
              <a:rPr lang="fr-FR" sz="28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rénovation énergétique de l’habitat</a:t>
            </a:r>
            <a:endParaRPr sz="4000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2" name="Google Shape;622;gc3592a1eed_17_55"/>
          <p:cNvSpPr/>
          <p:nvPr/>
        </p:nvSpPr>
        <p:spPr>
          <a:xfrm>
            <a:off x="6627816" y="314286"/>
            <a:ext cx="4236720" cy="628650"/>
          </a:xfrm>
          <a:prstGeom prst="roundRect">
            <a:avLst>
              <a:gd name="adj" fmla="val 26667"/>
            </a:avLst>
          </a:prstGeom>
          <a:noFill/>
          <a:ln w="44450" cap="flat" cmpd="sng">
            <a:solidFill>
              <a:srgbClr val="68307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rgbClr val="68307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Chauffage - Granulés de bois</a:t>
            </a:r>
            <a:endParaRPr sz="1800" b="1" i="0" u="none" strike="noStrike" cap="none" dirty="0">
              <a:solidFill>
                <a:srgbClr val="68307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389AA34-E964-358F-7D79-55A81EC596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078976"/>
              </p:ext>
            </p:extLst>
          </p:nvPr>
        </p:nvGraphicFramePr>
        <p:xfrm>
          <a:off x="4303569" y="1723691"/>
          <a:ext cx="3253174" cy="2037955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253174">
                  <a:extLst>
                    <a:ext uri="{9D8B030D-6E8A-4147-A177-3AD203B41FA5}">
                      <a16:colId xmlns:a16="http://schemas.microsoft.com/office/drawing/2014/main" val="3873165660"/>
                    </a:ext>
                  </a:extLst>
                </a:gridCol>
              </a:tblGrid>
              <a:tr h="574915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Le</a:t>
                      </a:r>
                      <a:r>
                        <a:rPr lang="fr-FR" sz="2000" baseline="0" dirty="0"/>
                        <a:t> granulé de bois</a:t>
                      </a:r>
                      <a:endParaRPr lang="fr-FR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1069936"/>
                  </a:ext>
                </a:extLst>
              </a:tr>
              <a:tr h="1352618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dirty="0"/>
                        <a:t>Issu des déchets forestiers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dirty="0"/>
                        <a:t>Ressource </a:t>
                      </a:r>
                      <a:r>
                        <a:rPr lang="fr-FR" b="1" dirty="0"/>
                        <a:t>renouvelable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dirty="0"/>
                        <a:t>Neutre en carbone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Approvisionnement 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en vrac ou en sacs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689366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EE7A7FAF-BC3F-1642-D01A-D1F42AE04D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028130"/>
              </p:ext>
            </p:extLst>
          </p:nvPr>
        </p:nvGraphicFramePr>
        <p:xfrm>
          <a:off x="563880" y="1742672"/>
          <a:ext cx="3431886" cy="229329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431886">
                  <a:extLst>
                    <a:ext uri="{9D8B030D-6E8A-4147-A177-3AD203B41FA5}">
                      <a16:colId xmlns:a16="http://schemas.microsoft.com/office/drawing/2014/main" val="3873165660"/>
                    </a:ext>
                  </a:extLst>
                </a:gridCol>
              </a:tblGrid>
              <a:tr h="555934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La chaudière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1069936"/>
                  </a:ext>
                </a:extLst>
              </a:tr>
              <a:tr h="1307963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dirty="0"/>
                        <a:t>Fonctionnement </a:t>
                      </a:r>
                      <a:r>
                        <a:rPr lang="fr-FR" b="1" dirty="0"/>
                        <a:t>similaire à une chaudière gaz ou fioul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dirty="0"/>
                        <a:t>Automatique et programmable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dirty="0"/>
                        <a:t>Rendement </a:t>
                      </a:r>
                      <a:r>
                        <a:rPr lang="fr-FR" dirty="0" smtClean="0"/>
                        <a:t>&gt; 90</a:t>
                      </a:r>
                      <a:r>
                        <a:rPr lang="fr-FR" dirty="0"/>
                        <a:t>%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dirty="0" smtClean="0"/>
                        <a:t>Produit </a:t>
                      </a:r>
                      <a:r>
                        <a:rPr lang="fr-FR" dirty="0"/>
                        <a:t>l’eau chaude sanitaire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dirty="0"/>
                        <a:t>Durée de vie</a:t>
                      </a:r>
                      <a:r>
                        <a:rPr lang="fr-FR" baseline="0" dirty="0"/>
                        <a:t> de </a:t>
                      </a:r>
                      <a:r>
                        <a:rPr lang="fr-FR" b="1" baseline="0" dirty="0"/>
                        <a:t>20 ans</a:t>
                      </a:r>
                      <a:endParaRPr lang="fr-F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689366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C380DDAE-ACC2-5BD1-23F3-2494F96F1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600209"/>
              </p:ext>
            </p:extLst>
          </p:nvPr>
        </p:nvGraphicFramePr>
        <p:xfrm>
          <a:off x="563879" y="4185839"/>
          <a:ext cx="4894811" cy="194638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894811">
                  <a:extLst>
                    <a:ext uri="{9D8B030D-6E8A-4147-A177-3AD203B41FA5}">
                      <a16:colId xmlns:a16="http://schemas.microsoft.com/office/drawing/2014/main" val="3873165660"/>
                    </a:ext>
                  </a:extLst>
                </a:gridCol>
              </a:tblGrid>
              <a:tr h="390571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Le stockage</a:t>
                      </a:r>
                      <a:r>
                        <a:rPr lang="fr-FR" sz="2000" baseline="0" dirty="0"/>
                        <a:t> de granulés</a:t>
                      </a:r>
                      <a:endParaRPr lang="fr-FR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1069936"/>
                  </a:ext>
                </a:extLst>
              </a:tr>
              <a:tr h="15501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r-FR" dirty="0"/>
                        <a:t>Stockage dans un </a:t>
                      </a:r>
                      <a:r>
                        <a:rPr lang="fr-FR" b="1" dirty="0"/>
                        <a:t>silo</a:t>
                      </a:r>
                      <a:r>
                        <a:rPr lang="fr-FR" dirty="0"/>
                        <a:t> (</a:t>
                      </a:r>
                      <a:r>
                        <a:rPr lang="fr-FR" b="1" dirty="0"/>
                        <a:t>autonomie d’un</a:t>
                      </a:r>
                      <a:r>
                        <a:rPr lang="fr-FR" b="1" baseline="0" dirty="0"/>
                        <a:t> an </a:t>
                      </a:r>
                      <a:r>
                        <a:rPr lang="fr-FR" baseline="0" dirty="0"/>
                        <a:t>possible selon sa taille) </a:t>
                      </a:r>
                      <a:r>
                        <a:rPr lang="fr-FR" b="1" dirty="0"/>
                        <a:t>ou stockage intégré </a:t>
                      </a:r>
                      <a:r>
                        <a:rPr lang="fr-FR" dirty="0"/>
                        <a:t>à la chaudière (à remplir régulièrement)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dirty="0"/>
                        <a:t>1 m</a:t>
                      </a:r>
                      <a:r>
                        <a:rPr lang="fr-FR" baseline="30000" dirty="0"/>
                        <a:t>3</a:t>
                      </a:r>
                      <a:r>
                        <a:rPr lang="fr-FR" dirty="0"/>
                        <a:t> = </a:t>
                      </a:r>
                      <a:r>
                        <a:rPr lang="fr-FR" dirty="0" smtClean="0"/>
                        <a:t>3200 </a:t>
                      </a:r>
                      <a:r>
                        <a:rPr lang="fr-FR" dirty="0"/>
                        <a:t>kWh (pour une</a:t>
                      </a:r>
                      <a:r>
                        <a:rPr lang="fr-FR" baseline="0" dirty="0"/>
                        <a:t> maison de </a:t>
                      </a:r>
                      <a:r>
                        <a:rPr lang="fr-FR" baseline="0" dirty="0" smtClean="0"/>
                        <a:t>100 m</a:t>
                      </a:r>
                      <a:r>
                        <a:rPr lang="fr-FR" baseline="30000" dirty="0" smtClean="0"/>
                        <a:t>2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/>
                        <a:t>étiquette C, il </a:t>
                      </a:r>
                      <a:r>
                        <a:rPr lang="fr-FR" baseline="0" dirty="0" smtClean="0"/>
                        <a:t>faut 4 m</a:t>
                      </a:r>
                      <a:r>
                        <a:rPr lang="fr-FR" baseline="30000" dirty="0" smtClean="0"/>
                        <a:t>3</a:t>
                      </a:r>
                      <a:r>
                        <a:rPr lang="fr-FR" baseline="0" dirty="0" smtClean="0"/>
                        <a:t> par an)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689366"/>
                  </a:ext>
                </a:extLst>
              </a:tr>
            </a:tbl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2D4129D6-9187-DC73-204C-A8A4259F5D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5663" y="4185839"/>
            <a:ext cx="5972457" cy="1946380"/>
          </a:xfrm>
          <a:prstGeom prst="rect">
            <a:avLst/>
          </a:prstGeom>
          <a:ln>
            <a:solidFill>
              <a:srgbClr val="7030A0"/>
            </a:solidFill>
          </a:ln>
        </p:spPr>
      </p:pic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58FCE60E-82F2-5307-90A1-3C0B7E7434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835565"/>
              </p:ext>
            </p:extLst>
          </p:nvPr>
        </p:nvGraphicFramePr>
        <p:xfrm>
          <a:off x="8044354" y="1723691"/>
          <a:ext cx="3883891" cy="2246465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883891">
                  <a:extLst>
                    <a:ext uri="{9D8B030D-6E8A-4147-A177-3AD203B41FA5}">
                      <a16:colId xmlns:a16="http://schemas.microsoft.com/office/drawing/2014/main" val="3873165660"/>
                    </a:ext>
                  </a:extLst>
                </a:gridCol>
              </a:tblGrid>
              <a:tr h="509105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Aspects financiers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1069936"/>
                  </a:ext>
                </a:extLst>
              </a:tr>
              <a:tr h="1418428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dirty="0"/>
                        <a:t>Investissement</a:t>
                      </a:r>
                      <a:r>
                        <a:rPr lang="fr-FR" baseline="0" dirty="0"/>
                        <a:t> avec silo + main d’œuvre : </a:t>
                      </a:r>
                      <a:r>
                        <a:rPr lang="fr-FR" b="1" baseline="0" dirty="0" smtClean="0"/>
                        <a:t>20000 </a:t>
                      </a:r>
                      <a:r>
                        <a:rPr lang="fr-FR" b="1" baseline="0" dirty="0"/>
                        <a:t>-</a:t>
                      </a:r>
                      <a:r>
                        <a:rPr lang="fr-FR" b="1" baseline="0" dirty="0" smtClean="0"/>
                        <a:t> 22000</a:t>
                      </a:r>
                      <a:r>
                        <a:rPr lang="fr-FR" b="1" baseline="0" dirty="0"/>
                        <a:t>€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baseline="0" dirty="0"/>
                        <a:t>Aides </a:t>
                      </a:r>
                      <a:r>
                        <a:rPr lang="fr-FR" baseline="0" dirty="0" err="1"/>
                        <a:t>MaPrimeRenov</a:t>
                      </a:r>
                      <a:r>
                        <a:rPr lang="fr-FR" baseline="0" dirty="0"/>
                        <a:t> + </a:t>
                      </a:r>
                      <a:r>
                        <a:rPr lang="fr-FR" baseline="0" dirty="0" smtClean="0"/>
                        <a:t>CEE : </a:t>
                      </a:r>
                      <a:r>
                        <a:rPr lang="fr-FR" baseline="0" dirty="0"/>
                        <a:t>entre </a:t>
                      </a:r>
                      <a:r>
                        <a:rPr lang="fr-FR" baseline="0" dirty="0" smtClean="0"/>
                        <a:t>2500 </a:t>
                      </a:r>
                      <a:r>
                        <a:rPr lang="fr-FR" baseline="0" dirty="0"/>
                        <a:t>et </a:t>
                      </a:r>
                      <a:r>
                        <a:rPr lang="fr-FR" baseline="0" dirty="0" smtClean="0"/>
                        <a:t>14000</a:t>
                      </a:r>
                      <a:r>
                        <a:rPr lang="fr-FR" baseline="0" dirty="0"/>
                        <a:t>€ selon les revenus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baseline="0" dirty="0"/>
                        <a:t>Coût de l’énergie : </a:t>
                      </a:r>
                      <a:r>
                        <a:rPr lang="fr-FR" b="1" baseline="0" dirty="0"/>
                        <a:t>6c€/kWh </a:t>
                      </a:r>
                      <a:r>
                        <a:rPr lang="fr-FR" baseline="0" dirty="0"/>
                        <a:t>(gaz : 7,3c€ / fioul : 9c€)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689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081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c3592a1eed_17_55"/>
          <p:cNvSpPr/>
          <p:nvPr/>
        </p:nvSpPr>
        <p:spPr>
          <a:xfrm>
            <a:off x="563880" y="599440"/>
            <a:ext cx="4236720" cy="873760"/>
          </a:xfrm>
          <a:prstGeom prst="roundRect">
            <a:avLst>
              <a:gd name="adj" fmla="val 16667"/>
            </a:avLst>
          </a:prstGeom>
          <a:solidFill>
            <a:srgbClr val="6830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gc3592a1eed_17_55"/>
          <p:cNvSpPr txBox="1">
            <a:spLocks noGrp="1"/>
          </p:cNvSpPr>
          <p:nvPr>
            <p:ph type="sldNum" idx="12"/>
          </p:nvPr>
        </p:nvSpPr>
        <p:spPr>
          <a:xfrm>
            <a:off x="11574779" y="6573997"/>
            <a:ext cx="358141" cy="2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80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sz="800" dirty="0"/>
          </a:p>
        </p:txBody>
      </p:sp>
      <p:sp>
        <p:nvSpPr>
          <p:cNvPr id="621" name="Google Shape;621;gc3592a1eed_17_55"/>
          <p:cNvSpPr txBox="1"/>
          <p:nvPr/>
        </p:nvSpPr>
        <p:spPr>
          <a:xfrm>
            <a:off x="407752" y="628611"/>
            <a:ext cx="4548975" cy="873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</a:pPr>
            <a:r>
              <a:rPr lang="fr-FR" sz="28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rénovation énergétique de l’habitat</a:t>
            </a:r>
            <a:endParaRPr sz="4000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2" name="Google Shape;622;gc3592a1eed_17_55"/>
          <p:cNvSpPr/>
          <p:nvPr/>
        </p:nvSpPr>
        <p:spPr>
          <a:xfrm>
            <a:off x="6627816" y="314286"/>
            <a:ext cx="4236720" cy="628650"/>
          </a:xfrm>
          <a:prstGeom prst="roundRect">
            <a:avLst>
              <a:gd name="adj" fmla="val 26667"/>
            </a:avLst>
          </a:prstGeom>
          <a:noFill/>
          <a:ln w="44450" cap="flat" cmpd="sng">
            <a:solidFill>
              <a:srgbClr val="68307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rgbClr val="68307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Pompe à </a:t>
            </a:r>
            <a:r>
              <a:rPr lang="fr-FR" sz="1800" b="1" i="0" u="none" strike="noStrike" cap="none" dirty="0" smtClean="0">
                <a:solidFill>
                  <a:srgbClr val="68307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chaleur air/eau</a:t>
            </a:r>
            <a:endParaRPr sz="1800" b="1" i="0" u="none" strike="noStrike" cap="none" dirty="0">
              <a:solidFill>
                <a:srgbClr val="68307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563BF0C9-08F2-9F1C-31FA-849475007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579781"/>
              </p:ext>
            </p:extLst>
          </p:nvPr>
        </p:nvGraphicFramePr>
        <p:xfrm>
          <a:off x="305712" y="1531542"/>
          <a:ext cx="5790288" cy="2392965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790288">
                  <a:extLst>
                    <a:ext uri="{9D8B030D-6E8A-4147-A177-3AD203B41FA5}">
                      <a16:colId xmlns:a16="http://schemas.microsoft.com/office/drawing/2014/main" val="3873165660"/>
                    </a:ext>
                  </a:extLst>
                </a:gridCol>
              </a:tblGrid>
              <a:tr h="346099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Principe</a:t>
                      </a:r>
                      <a:r>
                        <a:rPr lang="fr-FR" sz="2000" baseline="0" dirty="0"/>
                        <a:t> d’une PAC</a:t>
                      </a:r>
                      <a:endParaRPr lang="fr-FR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1069936"/>
                  </a:ext>
                </a:extLst>
              </a:tr>
              <a:tr h="1996725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b="0" dirty="0" smtClean="0"/>
                        <a:t>La </a:t>
                      </a:r>
                      <a:r>
                        <a:rPr lang="fr-FR" b="0" baseline="0" dirty="0" smtClean="0"/>
                        <a:t>PAC </a:t>
                      </a:r>
                      <a:r>
                        <a:rPr lang="fr-FR" b="0" baseline="0" dirty="0"/>
                        <a:t>récupère les calories de l’air extérieur pour chauffer le réseau d’eau chaude des radiateurs (c’est une </a:t>
                      </a:r>
                      <a:r>
                        <a:rPr lang="fr-FR" b="1" baseline="0" dirty="0"/>
                        <a:t>énergie renouvelable</a:t>
                      </a:r>
                      <a:r>
                        <a:rPr lang="fr-FR" b="0" baseline="0" dirty="0"/>
                        <a:t>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b="0" baseline="0" dirty="0"/>
                        <a:t>La PAC fonctionne à l’électricité. Pour un COP (coefficient de performance) de 3 :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fr-FR" b="0" baseline="0" dirty="0"/>
                        <a:t> </a:t>
                      </a:r>
                      <a:r>
                        <a:rPr lang="fr-FR" b="1" baseline="0" dirty="0" smtClean="0"/>
                        <a:t>1 kWh </a:t>
                      </a:r>
                      <a:r>
                        <a:rPr lang="fr-FR" b="1" baseline="0" dirty="0"/>
                        <a:t>d’électricité utilisée = </a:t>
                      </a:r>
                      <a:r>
                        <a:rPr lang="fr-FR" b="1" baseline="0" dirty="0" smtClean="0"/>
                        <a:t>3 kWh </a:t>
                      </a:r>
                      <a:r>
                        <a:rPr lang="fr-FR" b="1" baseline="0" dirty="0"/>
                        <a:t>de chauffage créé</a:t>
                      </a:r>
                      <a:endParaRPr lang="fr-F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689366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DE89A9B1-F227-8DB5-632C-ECBC3F83F6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619686"/>
              </p:ext>
            </p:extLst>
          </p:nvPr>
        </p:nvGraphicFramePr>
        <p:xfrm>
          <a:off x="6250795" y="1530518"/>
          <a:ext cx="5788955" cy="4568097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788955">
                  <a:extLst>
                    <a:ext uri="{9D8B030D-6E8A-4147-A177-3AD203B41FA5}">
                      <a16:colId xmlns:a16="http://schemas.microsoft.com/office/drawing/2014/main" val="3873165660"/>
                    </a:ext>
                  </a:extLst>
                </a:gridCol>
              </a:tblGrid>
              <a:tr h="383879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Dimensionnement et performance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1069936"/>
                  </a:ext>
                </a:extLst>
              </a:tr>
              <a:tr h="41718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dirty="0"/>
                        <a:t>La</a:t>
                      </a:r>
                      <a:r>
                        <a:rPr lang="fr-FR" baseline="0" dirty="0"/>
                        <a:t> PAC sera plus intéressante 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sz="600" baseline="0" dirty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baseline="0" dirty="0"/>
                        <a:t>si le logement est bien </a:t>
                      </a:r>
                      <a:r>
                        <a:rPr lang="fr-FR" b="1" baseline="0" dirty="0"/>
                        <a:t>isolé</a:t>
                      </a:r>
                      <a:r>
                        <a:rPr lang="fr-FR" baseline="0" dirty="0"/>
                        <a:t> et/ou possède un </a:t>
                      </a:r>
                      <a:r>
                        <a:rPr lang="fr-FR" b="1" baseline="0" dirty="0"/>
                        <a:t>appoint</a:t>
                      </a:r>
                      <a:r>
                        <a:rPr lang="fr-FR" baseline="0" dirty="0"/>
                        <a:t> (type chauffage bois par exemple) (car la PAC a de moins bons rendements lors des périodes de grand froid)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fr-FR" sz="900" baseline="0" dirty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baseline="0" dirty="0"/>
                        <a:t>si elle </a:t>
                      </a:r>
                      <a:r>
                        <a:rPr lang="fr-FR" b="1" baseline="0" dirty="0"/>
                        <a:t>injecte de la basse ou moyenne température </a:t>
                      </a:r>
                      <a:r>
                        <a:rPr lang="fr-FR" baseline="0" dirty="0"/>
                        <a:t>(&lt;60°C) dans le réseau d’eau (pour de la haute température, le rendement est nettement moins bon)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endParaRPr lang="fr-FR" sz="900" baseline="0" dirty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baseline="0" dirty="0"/>
                        <a:t>si elle est </a:t>
                      </a:r>
                      <a:r>
                        <a:rPr lang="fr-FR" b="1" baseline="0" dirty="0"/>
                        <a:t>bien dimensionnée </a:t>
                      </a:r>
                      <a:r>
                        <a:rPr lang="fr-FR" baseline="0" dirty="0"/>
                        <a:t>par l’installateur (si elle est trop puissante, elle s’allumera/s’éteindra trop souvent et se dégradera plus vite)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endParaRPr lang="fr-FR" sz="900" baseline="0" dirty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baseline="0" dirty="0"/>
                        <a:t>si </a:t>
                      </a:r>
                      <a:r>
                        <a:rPr lang="fr-FR" b="1" baseline="0" dirty="0"/>
                        <a:t>l’eau chaude sanitaire est gérée par un autre appareil</a:t>
                      </a:r>
                      <a:r>
                        <a:rPr lang="fr-FR" baseline="0" dirty="0"/>
                        <a:t> (car l’eau chaude sanitaire demande de fortes puissances).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689366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B36CFB77-93B2-242B-324F-A328A67147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764445"/>
              </p:ext>
            </p:extLst>
          </p:nvPr>
        </p:nvGraphicFramePr>
        <p:xfrm>
          <a:off x="305712" y="3953678"/>
          <a:ext cx="5788955" cy="21336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788955">
                  <a:extLst>
                    <a:ext uri="{9D8B030D-6E8A-4147-A177-3AD203B41FA5}">
                      <a16:colId xmlns:a16="http://schemas.microsoft.com/office/drawing/2014/main" val="3873165660"/>
                    </a:ext>
                  </a:extLst>
                </a:gridCol>
              </a:tblGrid>
              <a:tr h="376088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Aspects financiers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1069936"/>
                  </a:ext>
                </a:extLst>
              </a:tr>
              <a:tr h="1649003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dirty="0" smtClean="0"/>
                        <a:t>Matériel </a:t>
                      </a:r>
                      <a:r>
                        <a:rPr lang="fr-FR" baseline="0" dirty="0"/>
                        <a:t>+ main d’œuvre : </a:t>
                      </a:r>
                      <a:r>
                        <a:rPr lang="fr-FR" b="1" baseline="0" dirty="0"/>
                        <a:t>14 000 </a:t>
                      </a:r>
                      <a:r>
                        <a:rPr lang="fr-FR" b="1" baseline="0" dirty="0" smtClean="0"/>
                        <a:t>- 18 000 €</a:t>
                      </a:r>
                      <a:endParaRPr lang="fr-FR" b="1" baseline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baseline="0" dirty="0"/>
                        <a:t>Aides </a:t>
                      </a:r>
                      <a:r>
                        <a:rPr lang="fr-FR" baseline="0" dirty="0" err="1"/>
                        <a:t>MaPrimeRenov</a:t>
                      </a:r>
                      <a:r>
                        <a:rPr lang="fr-FR" baseline="0" dirty="0"/>
                        <a:t> + </a:t>
                      </a:r>
                      <a:r>
                        <a:rPr lang="fr-FR" baseline="0" dirty="0" smtClean="0"/>
                        <a:t>CEE + IDF </a:t>
                      </a:r>
                      <a:r>
                        <a:rPr lang="fr-FR" baseline="0" dirty="0"/>
                        <a:t>: entre </a:t>
                      </a:r>
                      <a:r>
                        <a:rPr lang="fr-FR" baseline="0" dirty="0" smtClean="0"/>
                        <a:t>3 </a:t>
                      </a:r>
                      <a:r>
                        <a:rPr lang="fr-FR" baseline="0" dirty="0"/>
                        <a:t>500 et </a:t>
                      </a:r>
                      <a:r>
                        <a:rPr lang="fr-FR" baseline="0" dirty="0" smtClean="0"/>
                        <a:t>9 </a:t>
                      </a:r>
                      <a:r>
                        <a:rPr lang="fr-FR" baseline="0" dirty="0"/>
                        <a:t>000€ selon les revenus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baseline="0" dirty="0"/>
                        <a:t>Coût de l’énergie : </a:t>
                      </a:r>
                      <a:r>
                        <a:rPr lang="fr-FR" b="1" baseline="0" dirty="0"/>
                        <a:t>entre 5 et 8c€/kWh </a:t>
                      </a:r>
                      <a:r>
                        <a:rPr lang="fr-FR" b="0" baseline="0" dirty="0"/>
                        <a:t>(dépend de différents critères ci-contre)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fr-FR" baseline="0" dirty="0"/>
                        <a:t>Pour comparer : granulé de bois : 6c€ / gaz : 7,3c€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689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756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c3592a1eed_17_55"/>
          <p:cNvSpPr/>
          <p:nvPr/>
        </p:nvSpPr>
        <p:spPr>
          <a:xfrm>
            <a:off x="563880" y="599440"/>
            <a:ext cx="4236720" cy="873760"/>
          </a:xfrm>
          <a:prstGeom prst="roundRect">
            <a:avLst>
              <a:gd name="adj" fmla="val 16667"/>
            </a:avLst>
          </a:prstGeom>
          <a:solidFill>
            <a:srgbClr val="6830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gc3592a1eed_17_55"/>
          <p:cNvSpPr txBox="1">
            <a:spLocks noGrp="1"/>
          </p:cNvSpPr>
          <p:nvPr>
            <p:ph type="sldNum" idx="12"/>
          </p:nvPr>
        </p:nvSpPr>
        <p:spPr>
          <a:xfrm>
            <a:off x="11597641" y="6573997"/>
            <a:ext cx="312420" cy="2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80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sz="800"/>
          </a:p>
        </p:txBody>
      </p:sp>
      <p:sp>
        <p:nvSpPr>
          <p:cNvPr id="621" name="Google Shape;621;gc3592a1eed_17_55"/>
          <p:cNvSpPr txBox="1"/>
          <p:nvPr/>
        </p:nvSpPr>
        <p:spPr>
          <a:xfrm>
            <a:off x="407752" y="628611"/>
            <a:ext cx="4548975" cy="873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</a:pPr>
            <a:r>
              <a:rPr lang="fr-FR" sz="28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rénovation énergétique de l’habitat</a:t>
            </a:r>
            <a:endParaRPr sz="4000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2" name="Google Shape;622;gc3592a1eed_17_55"/>
          <p:cNvSpPr/>
          <p:nvPr/>
        </p:nvSpPr>
        <p:spPr>
          <a:xfrm>
            <a:off x="6627816" y="314286"/>
            <a:ext cx="4236720" cy="628650"/>
          </a:xfrm>
          <a:prstGeom prst="roundRect">
            <a:avLst>
              <a:gd name="adj" fmla="val 26667"/>
            </a:avLst>
          </a:prstGeom>
          <a:noFill/>
          <a:ln w="44450" cap="flat" cmpd="sng">
            <a:solidFill>
              <a:srgbClr val="68307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rgbClr val="68307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 obligations des vendeurs/bailleurs</a:t>
            </a:r>
            <a:endParaRPr sz="1800" b="1" i="0" u="none" strike="noStrike" cap="none" dirty="0">
              <a:solidFill>
                <a:srgbClr val="68307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84B3CAD0-8AD4-CB2F-39D8-BBE835B48E9C}"/>
              </a:ext>
            </a:extLst>
          </p:cNvPr>
          <p:cNvGrpSpPr/>
          <p:nvPr/>
        </p:nvGrpSpPr>
        <p:grpSpPr>
          <a:xfrm>
            <a:off x="2503114" y="1531542"/>
            <a:ext cx="7185771" cy="4499063"/>
            <a:chOff x="2032338" y="1531542"/>
            <a:chExt cx="7515885" cy="4562727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C03DBBFA-8801-F448-AF4C-D394AFC1D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8184" y="1531542"/>
              <a:ext cx="7340039" cy="4562727"/>
            </a:xfrm>
            <a:prstGeom prst="rect">
              <a:avLst/>
            </a:prstGeom>
          </p:spPr>
        </p:pic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3B3641B9-19B0-5B63-884C-537E268FF73A}"/>
                </a:ext>
              </a:extLst>
            </p:cNvPr>
            <p:cNvSpPr txBox="1"/>
            <p:nvPr/>
          </p:nvSpPr>
          <p:spPr>
            <a:xfrm>
              <a:off x="2032338" y="1622134"/>
              <a:ext cx="3516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A0BC2A"/>
                  </a:solidFill>
                </a:rPr>
                <a:t>P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AD93F694-F8B6-42C2-31E6-A548E82910AC}"/>
                </a:ext>
              </a:extLst>
            </p:cNvPr>
            <p:cNvSpPr txBox="1"/>
            <p:nvPr/>
          </p:nvSpPr>
          <p:spPr>
            <a:xfrm>
              <a:off x="2045961" y="5107472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chemeClr val="accent1">
                      <a:lumMod val="75000"/>
                    </a:schemeClr>
                  </a:solidFill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573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c3592a1eed_17_55"/>
          <p:cNvSpPr/>
          <p:nvPr/>
        </p:nvSpPr>
        <p:spPr>
          <a:xfrm>
            <a:off x="563880" y="599440"/>
            <a:ext cx="4236720" cy="873760"/>
          </a:xfrm>
          <a:prstGeom prst="roundRect">
            <a:avLst>
              <a:gd name="adj" fmla="val 16667"/>
            </a:avLst>
          </a:prstGeom>
          <a:solidFill>
            <a:srgbClr val="6830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gc3592a1eed_17_55"/>
          <p:cNvSpPr txBox="1">
            <a:spLocks noGrp="1"/>
          </p:cNvSpPr>
          <p:nvPr>
            <p:ph type="sldNum" idx="12"/>
          </p:nvPr>
        </p:nvSpPr>
        <p:spPr>
          <a:xfrm>
            <a:off x="11590019" y="6573997"/>
            <a:ext cx="335281" cy="2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80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sz="800" dirty="0"/>
          </a:p>
        </p:txBody>
      </p:sp>
      <p:sp>
        <p:nvSpPr>
          <p:cNvPr id="621" name="Google Shape;621;gc3592a1eed_17_55"/>
          <p:cNvSpPr txBox="1"/>
          <p:nvPr/>
        </p:nvSpPr>
        <p:spPr>
          <a:xfrm>
            <a:off x="407752" y="770474"/>
            <a:ext cx="4548975" cy="873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</a:pPr>
            <a:r>
              <a:rPr lang="fr-FR" sz="32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Définir son </a:t>
            </a:r>
            <a:r>
              <a:rPr lang="fr-FR" sz="3200" b="1" i="0" u="none" strike="noStrike" cap="none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projet</a:t>
            </a:r>
            <a:endParaRPr sz="3200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2" name="Google Shape;622;gc3592a1eed_17_55"/>
          <p:cNvSpPr/>
          <p:nvPr/>
        </p:nvSpPr>
        <p:spPr>
          <a:xfrm>
            <a:off x="8058251" y="298175"/>
            <a:ext cx="2271712" cy="628650"/>
          </a:xfrm>
          <a:prstGeom prst="roundRect">
            <a:avLst>
              <a:gd name="adj" fmla="val 26667"/>
            </a:avLst>
          </a:prstGeom>
          <a:noFill/>
          <a:ln w="44450" cap="flat" cmpd="sng">
            <a:solidFill>
              <a:srgbClr val="68307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rgbClr val="68307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fr-FR" sz="1800" b="1" i="0" u="none" strike="noStrike" cap="none" baseline="30000" dirty="0">
                <a:solidFill>
                  <a:srgbClr val="68307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ère</a:t>
            </a:r>
            <a:r>
              <a:rPr lang="fr-FR" sz="1800" b="1" i="0" u="none" strike="noStrike" cap="none" dirty="0">
                <a:solidFill>
                  <a:srgbClr val="68307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Etape</a:t>
            </a:r>
            <a:endParaRPr sz="1800" b="1" i="0" u="none" strike="noStrike" cap="none" dirty="0">
              <a:solidFill>
                <a:srgbClr val="68307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Google Shape;623;gc3592a1eed_17_55">
            <a:extLst>
              <a:ext uri="{FF2B5EF4-FFF2-40B4-BE49-F238E27FC236}">
                <a16:creationId xmlns:a16="http://schemas.microsoft.com/office/drawing/2014/main" id="{0876F63D-9598-11EC-650A-905674151ED0}"/>
              </a:ext>
            </a:extLst>
          </p:cNvPr>
          <p:cNvSpPr txBox="1"/>
          <p:nvPr/>
        </p:nvSpPr>
        <p:spPr>
          <a:xfrm>
            <a:off x="7321878" y="926825"/>
            <a:ext cx="374445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68307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Faire des recherches, se renseigner, se faire accompagner</a:t>
            </a:r>
            <a:endParaRPr sz="1600" b="1" dirty="0">
              <a:solidFill>
                <a:srgbClr val="68307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" name="Picture 8" descr="Logiciel d&amp;#39;audit énergétique">
            <a:extLst>
              <a:ext uri="{FF2B5EF4-FFF2-40B4-BE49-F238E27FC236}">
                <a16:creationId xmlns:a16="http://schemas.microsoft.com/office/drawing/2014/main" id="{EE19E3AF-139E-3E5E-1B90-EBABB5B877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" t="10926" r="4018" b="13797"/>
          <a:stretch/>
        </p:blipFill>
        <p:spPr bwMode="auto">
          <a:xfrm>
            <a:off x="6261993" y="4167975"/>
            <a:ext cx="3807249" cy="1814964"/>
          </a:xfrm>
          <a:prstGeom prst="rect">
            <a:avLst/>
          </a:prstGeom>
          <a:noFill/>
          <a:ln w="12700">
            <a:solidFill>
              <a:srgbClr val="68307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avec coins arrondis en diagonale 2">
            <a:extLst>
              <a:ext uri="{FF2B5EF4-FFF2-40B4-BE49-F238E27FC236}">
                <a16:creationId xmlns:a16="http://schemas.microsoft.com/office/drawing/2014/main" id="{370DF52D-49F8-C17E-5E8D-EE42610273A3}"/>
              </a:ext>
            </a:extLst>
          </p:cNvPr>
          <p:cNvSpPr/>
          <p:nvPr/>
        </p:nvSpPr>
        <p:spPr>
          <a:xfrm>
            <a:off x="1993724" y="1747750"/>
            <a:ext cx="3789988" cy="1969847"/>
          </a:xfrm>
          <a:prstGeom prst="round2DiagRect">
            <a:avLst/>
          </a:prstGeom>
          <a:solidFill>
            <a:schemeClr val="bg1"/>
          </a:solidFill>
          <a:ln>
            <a:solidFill>
              <a:srgbClr val="68307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683071"/>
                </a:solidFill>
              </a:rPr>
              <a:t>Conseiller France </a:t>
            </a:r>
            <a:r>
              <a:rPr lang="fr-FR" b="1" dirty="0" err="1" smtClean="0">
                <a:solidFill>
                  <a:srgbClr val="683071"/>
                </a:solidFill>
              </a:rPr>
              <a:t>Rénov</a:t>
            </a:r>
            <a:r>
              <a:rPr lang="fr-FR" b="1" dirty="0" smtClean="0">
                <a:solidFill>
                  <a:srgbClr val="683071"/>
                </a:solidFill>
              </a:rPr>
              <a:t>’</a:t>
            </a:r>
            <a:endParaRPr lang="fr-FR" b="1" dirty="0">
              <a:solidFill>
                <a:srgbClr val="683071"/>
              </a:solidFill>
            </a:endParaRPr>
          </a:p>
          <a:p>
            <a:pPr algn="ctr"/>
            <a:r>
              <a:rPr lang="fr-FR" sz="1400" i="1" dirty="0">
                <a:solidFill>
                  <a:schemeClr val="tx1"/>
                </a:solidFill>
              </a:rPr>
              <a:t>Gratuit</a:t>
            </a:r>
            <a:endParaRPr lang="fr-FR" sz="1600" i="1" dirty="0">
              <a:solidFill>
                <a:schemeClr val="tx1"/>
              </a:solidFill>
            </a:endParaRP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Conseils </a:t>
            </a:r>
            <a:r>
              <a:rPr lang="fr-FR" sz="1600" b="1" dirty="0">
                <a:solidFill>
                  <a:schemeClr val="tx1"/>
                </a:solidFill>
              </a:rPr>
              <a:t>techniques</a:t>
            </a:r>
            <a:r>
              <a:rPr lang="fr-FR" sz="1600" dirty="0">
                <a:solidFill>
                  <a:schemeClr val="tx1"/>
                </a:solidFill>
              </a:rPr>
              <a:t> et </a:t>
            </a:r>
            <a:r>
              <a:rPr lang="fr-FR" sz="1600" b="1" dirty="0">
                <a:solidFill>
                  <a:schemeClr val="tx1"/>
                </a:solidFill>
              </a:rPr>
              <a:t>financiers</a:t>
            </a:r>
            <a:r>
              <a:rPr lang="fr-FR" sz="1600" dirty="0">
                <a:solidFill>
                  <a:schemeClr val="tx1"/>
                </a:solidFill>
              </a:rPr>
              <a:t> pour </a:t>
            </a:r>
            <a:r>
              <a:rPr lang="fr-FR" sz="1600" dirty="0" smtClean="0">
                <a:solidFill>
                  <a:schemeClr val="tx1"/>
                </a:solidFill>
              </a:rPr>
              <a:t>des travaux simples / rénovation </a:t>
            </a:r>
            <a:r>
              <a:rPr lang="fr-FR" sz="1600" dirty="0">
                <a:solidFill>
                  <a:schemeClr val="tx1"/>
                </a:solidFill>
              </a:rPr>
              <a:t>globale</a:t>
            </a:r>
          </a:p>
          <a:p>
            <a:pPr algn="ctr"/>
            <a:r>
              <a:rPr lang="fr-FR" sz="1600" b="1" dirty="0">
                <a:solidFill>
                  <a:schemeClr val="tx1"/>
                </a:solidFill>
              </a:rPr>
              <a:t>Accompagnement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smtClean="0">
                <a:solidFill>
                  <a:schemeClr val="tx1"/>
                </a:solidFill>
              </a:rPr>
              <a:t>avant / après travaux</a:t>
            </a:r>
          </a:p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Bilan énergétique </a:t>
            </a:r>
            <a:r>
              <a:rPr lang="fr-FR" sz="1600" dirty="0" smtClean="0">
                <a:solidFill>
                  <a:schemeClr val="tx1"/>
                </a:solidFill>
              </a:rPr>
              <a:t>et</a:t>
            </a:r>
            <a:r>
              <a:rPr lang="fr-FR" sz="1600" b="1" dirty="0" smtClean="0">
                <a:solidFill>
                  <a:schemeClr val="tx1"/>
                </a:solidFill>
              </a:rPr>
              <a:t> scénarios </a:t>
            </a:r>
            <a:r>
              <a:rPr lang="fr-FR" sz="1600" dirty="0" smtClean="0">
                <a:solidFill>
                  <a:schemeClr val="tx1"/>
                </a:solidFill>
              </a:rPr>
              <a:t>de travaux chiffrés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6" name="Rectangle avec coins arrondis en diagonale 12">
            <a:extLst>
              <a:ext uri="{FF2B5EF4-FFF2-40B4-BE49-F238E27FC236}">
                <a16:creationId xmlns:a16="http://schemas.microsoft.com/office/drawing/2014/main" id="{9B9A1365-9C43-C402-C254-5768B66F5868}"/>
              </a:ext>
            </a:extLst>
          </p:cNvPr>
          <p:cNvSpPr/>
          <p:nvPr/>
        </p:nvSpPr>
        <p:spPr>
          <a:xfrm>
            <a:off x="1969266" y="4184684"/>
            <a:ext cx="3691437" cy="1826926"/>
          </a:xfrm>
          <a:prstGeom prst="round2DiagRect">
            <a:avLst/>
          </a:prstGeom>
          <a:solidFill>
            <a:schemeClr val="bg1"/>
          </a:solidFill>
          <a:ln>
            <a:solidFill>
              <a:srgbClr val="68307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683071"/>
                </a:solidFill>
              </a:rPr>
              <a:t>Audit énergétique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</a:rPr>
              <a:t>Payant</a:t>
            </a:r>
            <a:endParaRPr lang="fr-FR" sz="1600" i="1" dirty="0">
              <a:solidFill>
                <a:schemeClr val="tx1"/>
              </a:solidFill>
            </a:endParaRPr>
          </a:p>
          <a:p>
            <a:pPr algn="ctr"/>
            <a:r>
              <a:rPr lang="fr-FR" sz="1600" b="1" dirty="0">
                <a:solidFill>
                  <a:schemeClr val="tx1"/>
                </a:solidFill>
              </a:rPr>
              <a:t>Diagnostic</a:t>
            </a:r>
            <a:r>
              <a:rPr lang="fr-FR" sz="1600" dirty="0">
                <a:solidFill>
                  <a:schemeClr val="tx1"/>
                </a:solidFill>
              </a:rPr>
              <a:t> à l’instant </a:t>
            </a:r>
            <a:r>
              <a:rPr lang="fr-FR" sz="1600" dirty="0" smtClean="0">
                <a:solidFill>
                  <a:schemeClr val="tx1"/>
                </a:solidFill>
              </a:rPr>
              <a:t>t </a:t>
            </a:r>
            <a:r>
              <a:rPr lang="fr-FR" sz="1600" dirty="0">
                <a:solidFill>
                  <a:schemeClr val="tx1"/>
                </a:solidFill>
              </a:rPr>
              <a:t>du logement + </a:t>
            </a:r>
            <a:r>
              <a:rPr lang="fr-FR" sz="1600" b="1" dirty="0">
                <a:solidFill>
                  <a:schemeClr val="tx1"/>
                </a:solidFill>
              </a:rPr>
              <a:t>préconisations</a:t>
            </a:r>
            <a:r>
              <a:rPr lang="fr-FR" sz="1600" dirty="0">
                <a:solidFill>
                  <a:schemeClr val="tx1"/>
                </a:solidFill>
              </a:rPr>
              <a:t> de travaux avec coût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Pertinent pour les projets de </a:t>
            </a:r>
            <a:r>
              <a:rPr lang="fr-FR" sz="1600" b="1" dirty="0">
                <a:solidFill>
                  <a:schemeClr val="tx1"/>
                </a:solidFill>
              </a:rPr>
              <a:t>rénovation globale </a:t>
            </a:r>
            <a:r>
              <a:rPr lang="fr-FR" sz="1600" dirty="0">
                <a:solidFill>
                  <a:schemeClr val="tx1"/>
                </a:solidFill>
              </a:rPr>
              <a:t>(+35% de gain)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</a:rPr>
              <a:t>Obligatoire pour certaines aides</a:t>
            </a:r>
          </a:p>
        </p:txBody>
      </p:sp>
      <p:pic>
        <p:nvPicPr>
          <p:cNvPr id="17" name="Picture 4" descr="Logo RGE Qualibat - Préservation du Patrimoine">
            <a:extLst>
              <a:ext uri="{FF2B5EF4-FFF2-40B4-BE49-F238E27FC236}">
                <a16:creationId xmlns:a16="http://schemas.microsoft.com/office/drawing/2014/main" id="{3A1A635E-304E-D9A5-3F63-C1A17B122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672" y="4184684"/>
            <a:ext cx="755568" cy="59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avec coins arrondis en diagonale 15">
            <a:extLst>
              <a:ext uri="{FF2B5EF4-FFF2-40B4-BE49-F238E27FC236}">
                <a16:creationId xmlns:a16="http://schemas.microsoft.com/office/drawing/2014/main" id="{26970C41-6018-BEA3-6D20-DCB41880F44A}"/>
              </a:ext>
            </a:extLst>
          </p:cNvPr>
          <p:cNvSpPr/>
          <p:nvPr/>
        </p:nvSpPr>
        <p:spPr>
          <a:xfrm>
            <a:off x="6270624" y="1728639"/>
            <a:ext cx="3807248" cy="1969847"/>
          </a:xfrm>
          <a:prstGeom prst="round2DiagRect">
            <a:avLst/>
          </a:prstGeom>
          <a:solidFill>
            <a:schemeClr val="bg1"/>
          </a:solidFill>
          <a:ln>
            <a:solidFill>
              <a:srgbClr val="68307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683071"/>
                </a:solidFill>
              </a:rPr>
              <a:t>Architecte</a:t>
            </a:r>
          </a:p>
          <a:p>
            <a:pPr algn="ctr"/>
            <a:r>
              <a:rPr lang="fr-FR" sz="1600" i="1" dirty="0">
                <a:solidFill>
                  <a:schemeClr val="tx1"/>
                </a:solidFill>
              </a:rPr>
              <a:t>CAUE - </a:t>
            </a:r>
            <a:r>
              <a:rPr lang="fr-FR" sz="1400" i="1" dirty="0">
                <a:solidFill>
                  <a:schemeClr val="tx1"/>
                </a:solidFill>
              </a:rPr>
              <a:t>Gratuit</a:t>
            </a:r>
            <a:endParaRPr lang="fr-FR" sz="1600" i="1" dirty="0">
              <a:solidFill>
                <a:schemeClr val="tx1"/>
              </a:solidFill>
            </a:endParaRPr>
          </a:p>
          <a:p>
            <a:pPr algn="ctr"/>
            <a:r>
              <a:rPr lang="fr-FR" sz="1600" i="1" dirty="0">
                <a:solidFill>
                  <a:schemeClr val="tx1"/>
                </a:solidFill>
              </a:rPr>
              <a:t>Architecte privé – </a:t>
            </a:r>
            <a:r>
              <a:rPr lang="fr-FR" sz="1400" i="1" dirty="0">
                <a:solidFill>
                  <a:schemeClr val="tx1"/>
                </a:solidFill>
              </a:rPr>
              <a:t>Payant</a:t>
            </a:r>
            <a:endParaRPr lang="fr-FR" sz="1600" i="1" dirty="0">
              <a:solidFill>
                <a:schemeClr val="tx1"/>
              </a:solidFill>
            </a:endParaRP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Pour les projets situés dans le périmètres des </a:t>
            </a:r>
            <a:r>
              <a:rPr lang="fr-FR" sz="1600" b="1" dirty="0">
                <a:solidFill>
                  <a:schemeClr val="tx1"/>
                </a:solidFill>
              </a:rPr>
              <a:t>ABF</a:t>
            </a:r>
            <a:r>
              <a:rPr lang="fr-FR" sz="1600" dirty="0">
                <a:solidFill>
                  <a:schemeClr val="tx1"/>
                </a:solidFill>
              </a:rPr>
              <a:t> ou pour les projets qui embarquent une </a:t>
            </a:r>
            <a:r>
              <a:rPr lang="fr-FR" sz="1600" b="1" dirty="0">
                <a:solidFill>
                  <a:schemeClr val="tx1"/>
                </a:solidFill>
              </a:rPr>
              <a:t>modification importante </a:t>
            </a:r>
            <a:r>
              <a:rPr lang="fr-FR" sz="1600" dirty="0">
                <a:solidFill>
                  <a:schemeClr val="tx1"/>
                </a:solidFill>
              </a:rPr>
              <a:t>des espaces et/ou des façades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AF2B6066-74CD-6492-EF3D-ABDDB4A8D6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3587"/>
          <a:stretch/>
        </p:blipFill>
        <p:spPr>
          <a:xfrm>
            <a:off x="9066289" y="1841613"/>
            <a:ext cx="963651" cy="385723"/>
          </a:xfrm>
          <a:prstGeom prst="rect">
            <a:avLst/>
          </a:prstGeom>
        </p:spPr>
      </p:pic>
      <p:pic>
        <p:nvPicPr>
          <p:cNvPr id="21" name="Picture 6" descr="Le Conseil de l&amp;#39;ordre des architectes lance un nouveau logo">
            <a:extLst>
              <a:ext uri="{FF2B5EF4-FFF2-40B4-BE49-F238E27FC236}">
                <a16:creationId xmlns:a16="http://schemas.microsoft.com/office/drawing/2014/main" id="{DD89D874-D78A-AA8F-640F-928BF2C97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41" y="1800942"/>
            <a:ext cx="622752" cy="46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8B7D76B9-3909-B113-29DD-145BA57CF2CE}"/>
              </a:ext>
            </a:extLst>
          </p:cNvPr>
          <p:cNvCxnSpPr>
            <a:cxnSpLocks/>
          </p:cNvCxnSpPr>
          <p:nvPr/>
        </p:nvCxnSpPr>
        <p:spPr>
          <a:xfrm>
            <a:off x="5549018" y="5012811"/>
            <a:ext cx="721606" cy="0"/>
          </a:xfrm>
          <a:prstGeom prst="straightConnector1">
            <a:avLst/>
          </a:prstGeom>
          <a:ln w="76200">
            <a:solidFill>
              <a:srgbClr val="68307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Image 23">
            <a:extLst>
              <a:ext uri="{FF2B5EF4-FFF2-40B4-BE49-F238E27FC236}">
                <a16:creationId xmlns:a16="http://schemas.microsoft.com/office/drawing/2014/main" id="{59346D13-E394-871B-9A78-FB7F52D1BE2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8" t="12088" r="32799" b="20318"/>
          <a:stretch/>
        </p:blipFill>
        <p:spPr>
          <a:xfrm>
            <a:off x="5175922" y="1814549"/>
            <a:ext cx="607790" cy="38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" grpId="0" animBg="1"/>
      <p:bldP spid="13" grpId="0"/>
      <p:bldP spid="15" grpId="0" animBg="1"/>
      <p:bldP spid="16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c3592a1eed_17_55"/>
          <p:cNvSpPr/>
          <p:nvPr/>
        </p:nvSpPr>
        <p:spPr>
          <a:xfrm>
            <a:off x="563880" y="599440"/>
            <a:ext cx="4236720" cy="873760"/>
          </a:xfrm>
          <a:prstGeom prst="roundRect">
            <a:avLst>
              <a:gd name="adj" fmla="val 16667"/>
            </a:avLst>
          </a:prstGeom>
          <a:solidFill>
            <a:srgbClr val="6830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gc3592a1eed_17_55"/>
          <p:cNvSpPr txBox="1">
            <a:spLocks noGrp="1"/>
          </p:cNvSpPr>
          <p:nvPr>
            <p:ph type="sldNum" idx="12"/>
          </p:nvPr>
        </p:nvSpPr>
        <p:spPr>
          <a:xfrm>
            <a:off x="11574779" y="6573997"/>
            <a:ext cx="335281" cy="2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80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sz="800"/>
          </a:p>
        </p:txBody>
      </p:sp>
      <p:sp>
        <p:nvSpPr>
          <p:cNvPr id="621" name="Google Shape;621;gc3592a1eed_17_55"/>
          <p:cNvSpPr txBox="1"/>
          <p:nvPr/>
        </p:nvSpPr>
        <p:spPr>
          <a:xfrm>
            <a:off x="407752" y="770474"/>
            <a:ext cx="4548975" cy="873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</a:pPr>
            <a:r>
              <a:rPr lang="fr-FR" sz="32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Définir son </a:t>
            </a:r>
            <a:r>
              <a:rPr lang="fr-FR" sz="3200" b="1" i="0" u="none" strike="noStrike" cap="none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projet</a:t>
            </a:r>
            <a:endParaRPr sz="3200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2" name="Google Shape;622;gc3592a1eed_17_55"/>
          <p:cNvSpPr/>
          <p:nvPr/>
        </p:nvSpPr>
        <p:spPr>
          <a:xfrm>
            <a:off x="8058251" y="298175"/>
            <a:ext cx="2271712" cy="628650"/>
          </a:xfrm>
          <a:prstGeom prst="roundRect">
            <a:avLst>
              <a:gd name="adj" fmla="val 26667"/>
            </a:avLst>
          </a:prstGeom>
          <a:noFill/>
          <a:ln w="44450" cap="flat" cmpd="sng">
            <a:solidFill>
              <a:srgbClr val="68307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rgbClr val="68307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fr-FR" sz="1800" b="1" i="0" u="none" strike="noStrike" cap="none" baseline="30000" dirty="0">
                <a:solidFill>
                  <a:srgbClr val="68307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ème</a:t>
            </a:r>
            <a:r>
              <a:rPr lang="fr-FR" sz="1800" b="1" i="0" u="none" strike="noStrike" cap="none" dirty="0">
                <a:solidFill>
                  <a:srgbClr val="68307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Etape</a:t>
            </a:r>
            <a:endParaRPr sz="1800" b="1" i="0" u="none" strike="noStrike" cap="none" dirty="0">
              <a:solidFill>
                <a:srgbClr val="68307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Google Shape;623;gc3592a1eed_17_55">
            <a:extLst>
              <a:ext uri="{FF2B5EF4-FFF2-40B4-BE49-F238E27FC236}">
                <a16:creationId xmlns:a16="http://schemas.microsoft.com/office/drawing/2014/main" id="{0876F63D-9598-11EC-650A-905674151ED0}"/>
              </a:ext>
            </a:extLst>
          </p:cNvPr>
          <p:cNvSpPr txBox="1"/>
          <p:nvPr/>
        </p:nvSpPr>
        <p:spPr>
          <a:xfrm>
            <a:off x="7321878" y="926825"/>
            <a:ext cx="374445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 smtClean="0">
                <a:solidFill>
                  <a:srgbClr val="68307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Consulter des entreprises</a:t>
            </a:r>
            <a:endParaRPr sz="1600" b="1" dirty="0">
              <a:solidFill>
                <a:srgbClr val="68307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8EAEF0E8-33B2-2436-E712-C50DCC62E7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6798" y="2677735"/>
            <a:ext cx="4535399" cy="1781541"/>
          </a:xfrm>
          <a:prstGeom prst="rect">
            <a:avLst/>
          </a:prstGeom>
        </p:spPr>
      </p:pic>
      <p:pic>
        <p:nvPicPr>
          <p:cNvPr id="25" name="Picture 2" descr="Logements énergivores, précarité énergétique - Conseil départemental de  l&amp;#39;Essonne">
            <a:extLst>
              <a:ext uri="{FF2B5EF4-FFF2-40B4-BE49-F238E27FC236}">
                <a16:creationId xmlns:a16="http://schemas.microsoft.com/office/drawing/2014/main" id="{7804E4D3-5590-BC52-21F8-50B79B4EFE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2" t="18800" r="15983" b="29553"/>
          <a:stretch/>
        </p:blipFill>
        <p:spPr bwMode="auto">
          <a:xfrm>
            <a:off x="6096000" y="2677735"/>
            <a:ext cx="2072817" cy="84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294975F9-DED1-CDF9-ABA9-1425887BC79E}"/>
              </a:ext>
            </a:extLst>
          </p:cNvPr>
          <p:cNvSpPr txBox="1"/>
          <p:nvPr/>
        </p:nvSpPr>
        <p:spPr>
          <a:xfrm>
            <a:off x="563880" y="1893989"/>
            <a:ext cx="81197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83071"/>
              </a:buClr>
              <a:buSzPts val="1800"/>
              <a:buFont typeface="Courier New" panose="02070309020205020404" pitchFamily="49" charset="0"/>
              <a:buChar char="o"/>
            </a:pPr>
            <a:r>
              <a:rPr lang="fr-FR" b="1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Pour trouver une entreprise RGE (</a:t>
            </a:r>
            <a:r>
              <a:rPr lang="fr-FR" b="1" dirty="0" smtClean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Reconnue garante </a:t>
            </a:r>
            <a:r>
              <a:rPr lang="fr-FR" b="1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de l’environnement) près de chez vous, rendez-vous sur </a:t>
            </a:r>
            <a:r>
              <a:rPr lang="fr-FR" b="1" dirty="0">
                <a:solidFill>
                  <a:srgbClr val="683071"/>
                </a:solidFill>
                <a:ea typeface="Calibri"/>
                <a:cs typeface="Calibri"/>
                <a:sym typeface="Calibri"/>
                <a:hlinkClick r:id="rId5"/>
              </a:rPr>
              <a:t>www.renover-malin.fr</a:t>
            </a:r>
            <a:r>
              <a:rPr lang="fr-FR" b="1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 : </a:t>
            </a:r>
          </a:p>
        </p:txBody>
      </p:sp>
      <p:sp>
        <p:nvSpPr>
          <p:cNvPr id="27" name="CustomShape 5">
            <a:extLst>
              <a:ext uri="{FF2B5EF4-FFF2-40B4-BE49-F238E27FC236}">
                <a16:creationId xmlns:a16="http://schemas.microsoft.com/office/drawing/2014/main" id="{A21D92FE-1D2D-5519-38E6-152E135D2EBE}"/>
              </a:ext>
            </a:extLst>
          </p:cNvPr>
          <p:cNvSpPr/>
          <p:nvPr/>
        </p:nvSpPr>
        <p:spPr>
          <a:xfrm>
            <a:off x="8812620" y="2161601"/>
            <a:ext cx="3034686" cy="3691865"/>
          </a:xfrm>
          <a:prstGeom prst="rect">
            <a:avLst/>
          </a:prstGeom>
          <a:solidFill>
            <a:srgbClr val="FFFFCC"/>
          </a:solidFill>
          <a:ln w="0">
            <a:solidFill>
              <a:srgbClr val="683071"/>
            </a:solidFill>
          </a:ln>
          <a:effectLst>
            <a:outerShdw blurRad="50800" dist="1016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50000"/>
              </a:lnSpc>
              <a:tabLst>
                <a:tab pos="0" algn="l"/>
              </a:tabLst>
            </a:pPr>
            <a:r>
              <a:rPr lang="fr-FR" sz="1200" b="1" i="1" strike="noStrike" spc="-1" dirty="0">
                <a:solidFill>
                  <a:srgbClr val="683071"/>
                </a:solidFill>
                <a:latin typeface="Arial"/>
                <a:ea typeface="DejaVu Sans"/>
              </a:rPr>
              <a:t>Nos conseils :</a:t>
            </a:r>
            <a:endParaRPr lang="fr-FR" sz="1200" b="0" strike="noStrike" spc="-1" dirty="0">
              <a:solidFill>
                <a:srgbClr val="683071"/>
              </a:solidFill>
              <a:latin typeface="Arial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fr-FR" sz="1200" i="1" spc="-1" dirty="0">
                <a:solidFill>
                  <a:srgbClr val="683071"/>
                </a:solidFill>
                <a:latin typeface="Arial"/>
              </a:rPr>
              <a:t>Faites appel à plusieurs entreprises, pour </a:t>
            </a:r>
            <a:r>
              <a:rPr lang="fr-FR" sz="1200" i="1" spc="-1" dirty="0" smtClean="0">
                <a:solidFill>
                  <a:srgbClr val="683071"/>
                </a:solidFill>
                <a:latin typeface="Arial"/>
              </a:rPr>
              <a:t>comparer </a:t>
            </a:r>
            <a:r>
              <a:rPr lang="fr-FR" sz="1200" i="1" spc="-1" dirty="0">
                <a:solidFill>
                  <a:srgbClr val="683071"/>
                </a:solidFill>
                <a:latin typeface="Arial"/>
              </a:rPr>
              <a:t>plusieurs </a:t>
            </a:r>
            <a:r>
              <a:rPr lang="fr-FR" sz="1200" i="1" spc="-1" dirty="0" smtClean="0">
                <a:solidFill>
                  <a:srgbClr val="683071"/>
                </a:solidFill>
                <a:latin typeface="Arial"/>
              </a:rPr>
              <a:t>devis : techniques</a:t>
            </a:r>
            <a:r>
              <a:rPr lang="fr-FR" sz="1200" i="1" spc="-1" dirty="0">
                <a:solidFill>
                  <a:srgbClr val="683071"/>
                </a:solidFill>
                <a:latin typeface="Arial"/>
              </a:rPr>
              <a:t>, </a:t>
            </a:r>
            <a:r>
              <a:rPr lang="fr-FR" sz="1200" i="1" spc="-1" dirty="0" smtClean="0">
                <a:solidFill>
                  <a:srgbClr val="683071"/>
                </a:solidFill>
                <a:latin typeface="Arial"/>
              </a:rPr>
              <a:t>matériels, coûts</a:t>
            </a:r>
            <a:r>
              <a:rPr lang="fr-FR" sz="1200" i="1" spc="-1" dirty="0">
                <a:solidFill>
                  <a:srgbClr val="683071"/>
                </a:solidFill>
                <a:latin typeface="Arial"/>
              </a:rPr>
              <a:t>, </a:t>
            </a:r>
            <a:r>
              <a:rPr lang="fr-FR" sz="1200" i="1" spc="-1" dirty="0" smtClean="0">
                <a:solidFill>
                  <a:srgbClr val="683071"/>
                </a:solidFill>
                <a:latin typeface="Arial"/>
              </a:rPr>
              <a:t>délais…</a:t>
            </a:r>
            <a:endParaRPr lang="fr-FR" sz="1200" i="1" spc="-1" dirty="0">
              <a:solidFill>
                <a:srgbClr val="683071"/>
              </a:solidFill>
              <a:latin typeface="Arial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fr-FR" sz="1200" i="1" spc="-1" dirty="0" smtClean="0">
                <a:solidFill>
                  <a:srgbClr val="683071"/>
                </a:solidFill>
                <a:latin typeface="Arial"/>
              </a:rPr>
              <a:t>Cibler des entreprises locales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fr-FR" sz="1200" i="1" spc="-1" dirty="0" smtClean="0">
                <a:solidFill>
                  <a:srgbClr val="683071"/>
                </a:solidFill>
                <a:latin typeface="Arial"/>
              </a:rPr>
              <a:t>Chercher des gages de confiance : bouche à oreille, avis/témoignages, références de l’artisan,…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fr-FR" sz="1200" i="1" spc="-1" dirty="0" smtClean="0">
                <a:solidFill>
                  <a:srgbClr val="683071"/>
                </a:solidFill>
                <a:latin typeface="Arial"/>
              </a:rPr>
              <a:t>Ne signez pas le devis avant d’avoir déposé les demandes d’aides financières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fr-FR" sz="1200" i="1" spc="-1" dirty="0" smtClean="0">
                <a:solidFill>
                  <a:srgbClr val="683071"/>
                </a:solidFill>
                <a:latin typeface="Arial"/>
              </a:rPr>
              <a:t>En </a:t>
            </a:r>
            <a:r>
              <a:rPr lang="fr-FR" sz="1200" i="1" spc="-1" dirty="0">
                <a:solidFill>
                  <a:srgbClr val="683071"/>
                </a:solidFill>
                <a:latin typeface="Arial"/>
              </a:rPr>
              <a:t>cas de besoin, </a:t>
            </a:r>
            <a:r>
              <a:rPr lang="fr-FR" sz="1200" i="1" spc="-1" dirty="0" smtClean="0">
                <a:solidFill>
                  <a:srgbClr val="683071"/>
                </a:solidFill>
                <a:latin typeface="Arial"/>
              </a:rPr>
              <a:t>rapprochez-vous de </a:t>
            </a:r>
            <a:r>
              <a:rPr lang="fr-FR" sz="1200" i="1" spc="-1" dirty="0">
                <a:solidFill>
                  <a:srgbClr val="683071"/>
                </a:solidFill>
                <a:latin typeface="Arial"/>
              </a:rPr>
              <a:t>vos conseillers France Renov’</a:t>
            </a:r>
            <a:r>
              <a:rPr lang="fr-FR" sz="1200" spc="-1" dirty="0">
                <a:latin typeface="Arial"/>
              </a:rPr>
              <a:t>.</a:t>
            </a:r>
            <a:endParaRPr lang="fr-FR" sz="1200" i="1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94975F9-DED1-CDF9-ABA9-1425887BC79E}"/>
              </a:ext>
            </a:extLst>
          </p:cNvPr>
          <p:cNvSpPr txBox="1"/>
          <p:nvPr/>
        </p:nvSpPr>
        <p:spPr>
          <a:xfrm>
            <a:off x="485336" y="4997407"/>
            <a:ext cx="81197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Clr>
                <a:srgbClr val="683071"/>
              </a:buClr>
              <a:buSzPts val="1800"/>
              <a:buFont typeface="Courier New" panose="02070309020205020404" pitchFamily="49" charset="0"/>
              <a:buChar char="o"/>
            </a:pPr>
            <a:r>
              <a:rPr lang="fr-FR" b="1" dirty="0" smtClean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Autre piste </a:t>
            </a:r>
            <a:r>
              <a:rPr lang="fr-FR" b="1" dirty="0" smtClean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fr-FR" b="1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https://france-renov.gouv.fr/annuaire-rge</a:t>
            </a:r>
            <a:endParaRPr lang="fr-FR" b="1" dirty="0">
              <a:solidFill>
                <a:srgbClr val="68307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286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" grpId="0" animBg="1"/>
      <p:bldP spid="13" grpId="0"/>
      <p:bldP spid="26" grpId="0"/>
      <p:bldP spid="27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c3592a1eed_17_55"/>
          <p:cNvSpPr/>
          <p:nvPr/>
        </p:nvSpPr>
        <p:spPr>
          <a:xfrm>
            <a:off x="563880" y="599440"/>
            <a:ext cx="4236720" cy="873760"/>
          </a:xfrm>
          <a:prstGeom prst="roundRect">
            <a:avLst>
              <a:gd name="adj" fmla="val 16667"/>
            </a:avLst>
          </a:prstGeom>
          <a:solidFill>
            <a:srgbClr val="6830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gc3592a1eed_17_55"/>
          <p:cNvSpPr txBox="1">
            <a:spLocks noGrp="1"/>
          </p:cNvSpPr>
          <p:nvPr>
            <p:ph type="sldNum" idx="12"/>
          </p:nvPr>
        </p:nvSpPr>
        <p:spPr>
          <a:xfrm>
            <a:off x="11574781" y="6573997"/>
            <a:ext cx="320040" cy="2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80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sz="800"/>
          </a:p>
        </p:txBody>
      </p:sp>
      <p:sp>
        <p:nvSpPr>
          <p:cNvPr id="621" name="Google Shape;621;gc3592a1eed_17_55"/>
          <p:cNvSpPr txBox="1"/>
          <p:nvPr/>
        </p:nvSpPr>
        <p:spPr>
          <a:xfrm>
            <a:off x="407752" y="770474"/>
            <a:ext cx="4548975" cy="873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</a:pPr>
            <a:r>
              <a:rPr lang="fr-FR" sz="32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Financer son </a:t>
            </a:r>
            <a:r>
              <a:rPr lang="fr-FR" sz="3200" b="1" i="0" u="none" strike="noStrike" cap="none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projet</a:t>
            </a:r>
            <a:endParaRPr sz="3200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2" name="Google Shape;622;gc3592a1eed_17_55"/>
          <p:cNvSpPr/>
          <p:nvPr/>
        </p:nvSpPr>
        <p:spPr>
          <a:xfrm>
            <a:off x="8058251" y="298175"/>
            <a:ext cx="2271712" cy="628650"/>
          </a:xfrm>
          <a:prstGeom prst="roundRect">
            <a:avLst>
              <a:gd name="adj" fmla="val 26667"/>
            </a:avLst>
          </a:prstGeom>
          <a:noFill/>
          <a:ln w="44450" cap="flat" cmpd="sng">
            <a:solidFill>
              <a:srgbClr val="68307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rgbClr val="68307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fr-FR" sz="1800" b="1" i="0" u="none" strike="noStrike" cap="none" baseline="30000" dirty="0">
                <a:solidFill>
                  <a:srgbClr val="68307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ème</a:t>
            </a:r>
            <a:r>
              <a:rPr lang="fr-FR" sz="1800" b="1" i="0" u="none" strike="noStrike" cap="none" dirty="0">
                <a:solidFill>
                  <a:srgbClr val="68307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Etape</a:t>
            </a:r>
            <a:endParaRPr sz="1800" b="1" i="0" u="none" strike="noStrike" cap="none" dirty="0">
              <a:solidFill>
                <a:srgbClr val="68307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Google Shape;623;gc3592a1eed_17_55">
            <a:extLst>
              <a:ext uri="{FF2B5EF4-FFF2-40B4-BE49-F238E27FC236}">
                <a16:creationId xmlns:a16="http://schemas.microsoft.com/office/drawing/2014/main" id="{0876F63D-9598-11EC-650A-905674151ED0}"/>
              </a:ext>
            </a:extLst>
          </p:cNvPr>
          <p:cNvSpPr txBox="1"/>
          <p:nvPr/>
        </p:nvSpPr>
        <p:spPr>
          <a:xfrm>
            <a:off x="7321878" y="926825"/>
            <a:ext cx="374445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68307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Demandes d’aides financières</a:t>
            </a:r>
            <a:endParaRPr sz="1600" b="1" dirty="0">
              <a:solidFill>
                <a:srgbClr val="68307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65A5C45-1DEE-3BCC-80F8-DE60D080A7D0}"/>
              </a:ext>
            </a:extLst>
          </p:cNvPr>
          <p:cNvSpPr txBox="1"/>
          <p:nvPr/>
        </p:nvSpPr>
        <p:spPr>
          <a:xfrm>
            <a:off x="563880" y="1747779"/>
            <a:ext cx="81197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83071"/>
              </a:buClr>
              <a:buSzPts val="1800"/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Connaitre les différentes aides financières aux travaux de rénovation : </a:t>
            </a:r>
          </a:p>
        </p:txBody>
      </p:sp>
      <p:pic>
        <p:nvPicPr>
          <p:cNvPr id="15" name="Espace réservé du contenu 9">
            <a:extLst>
              <a:ext uri="{FF2B5EF4-FFF2-40B4-BE49-F238E27FC236}">
                <a16:creationId xmlns:a16="http://schemas.microsoft.com/office/drawing/2014/main" id="{3F03B60A-CE28-278D-7100-F87FE19E57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3" t="21291" r="17106" b="20469"/>
          <a:stretch/>
        </p:blipFill>
        <p:spPr>
          <a:xfrm>
            <a:off x="4214323" y="2583931"/>
            <a:ext cx="2527950" cy="1263975"/>
          </a:xfr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A5C3331-F44A-0C7D-954C-3220D6913E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2" t="14805" r="13190" b="8546"/>
          <a:stretch/>
        </p:blipFill>
        <p:spPr>
          <a:xfrm>
            <a:off x="1378850" y="2481316"/>
            <a:ext cx="2389050" cy="1483397"/>
          </a:xfrm>
          <a:prstGeom prst="rect">
            <a:avLst/>
          </a:prstGeom>
        </p:spPr>
      </p:pic>
      <p:pic>
        <p:nvPicPr>
          <p:cNvPr id="22" name="Picture 2" descr="Éco-PTZ : le coup de pouce renforcé pour vos travaux d'économies d'énergie  - Ma Maison Eco-confort">
            <a:extLst>
              <a:ext uri="{FF2B5EF4-FFF2-40B4-BE49-F238E27FC236}">
                <a16:creationId xmlns:a16="http://schemas.microsoft.com/office/drawing/2014/main" id="{C06217E9-A35F-790C-5046-F25C78399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494" y="4352671"/>
            <a:ext cx="1771358" cy="129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TVA à taux réduit : Chambost Matériaux : Rhône-Alpes Paca">
            <a:extLst>
              <a:ext uri="{FF2B5EF4-FFF2-40B4-BE49-F238E27FC236}">
                <a16:creationId xmlns:a16="http://schemas.microsoft.com/office/drawing/2014/main" id="{825B2B86-8238-C2AA-2C82-5C00EAA3B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667" y="4400756"/>
            <a:ext cx="1248271" cy="12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50CF6A3A-4401-8DCF-54AB-37535DD7D3C1}"/>
              </a:ext>
            </a:extLst>
          </p:cNvPr>
          <p:cNvSpPr txBox="1"/>
          <p:nvPr/>
        </p:nvSpPr>
        <p:spPr>
          <a:xfrm>
            <a:off x="8058252" y="2375172"/>
            <a:ext cx="34514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683071"/>
                </a:solidFill>
              </a:rPr>
              <a:t>Différents dispositifs</a:t>
            </a:r>
            <a:endParaRPr lang="fr-FR" dirty="0">
              <a:solidFill>
                <a:srgbClr val="68307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683071"/>
                </a:solidFill>
              </a:rPr>
              <a:t>Ma Prime Renov’ </a:t>
            </a:r>
            <a:r>
              <a:rPr lang="fr-FR" dirty="0" smtClean="0">
                <a:solidFill>
                  <a:srgbClr val="683071"/>
                </a:solidFill>
              </a:rPr>
              <a:t>: principale aide</a:t>
            </a:r>
            <a:endParaRPr lang="fr-FR" dirty="0">
              <a:solidFill>
                <a:srgbClr val="68307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683071"/>
                </a:solidFill>
              </a:rPr>
              <a:t>CEE : </a:t>
            </a:r>
            <a:r>
              <a:rPr lang="fr-FR" dirty="0" smtClean="0">
                <a:solidFill>
                  <a:srgbClr val="683071"/>
                </a:solidFill>
              </a:rPr>
              <a:t>auprès </a:t>
            </a:r>
            <a:r>
              <a:rPr lang="fr-FR" dirty="0">
                <a:solidFill>
                  <a:srgbClr val="683071"/>
                </a:solidFill>
              </a:rPr>
              <a:t>des fournisseurs </a:t>
            </a:r>
            <a:r>
              <a:rPr lang="fr-FR" dirty="0" smtClean="0">
                <a:solidFill>
                  <a:srgbClr val="683071"/>
                </a:solidFill>
              </a:rPr>
              <a:t>d’énergie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683071"/>
                </a:solidFill>
              </a:rPr>
              <a:t>Prime Ecologis91 : aide </a:t>
            </a:r>
            <a:r>
              <a:rPr lang="fr-FR" dirty="0">
                <a:solidFill>
                  <a:srgbClr val="683071"/>
                </a:solidFill>
              </a:rPr>
              <a:t>du </a:t>
            </a:r>
            <a:r>
              <a:rPr lang="fr-FR" dirty="0" smtClean="0">
                <a:solidFill>
                  <a:srgbClr val="683071"/>
                </a:solidFill>
              </a:rPr>
              <a:t>CD91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683071"/>
                </a:solidFill>
              </a:rPr>
              <a:t>Taux </a:t>
            </a:r>
            <a:r>
              <a:rPr lang="fr-FR" dirty="0">
                <a:solidFill>
                  <a:srgbClr val="683071"/>
                </a:solidFill>
              </a:rPr>
              <a:t>de TVA réduit à 5,5%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683071"/>
                </a:solidFill>
              </a:rPr>
              <a:t>Eco-prêt à taux zéro : les principales banques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rgbClr val="683071"/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8F751D7F-9CCE-0131-B816-8B76A7DC27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116" y="4292021"/>
            <a:ext cx="1074666" cy="145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3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" grpId="0" animBg="1"/>
      <p:bldP spid="13" grpId="0"/>
      <p:bldP spid="14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c3592a1eed_17_55"/>
          <p:cNvSpPr/>
          <p:nvPr/>
        </p:nvSpPr>
        <p:spPr>
          <a:xfrm>
            <a:off x="563880" y="599440"/>
            <a:ext cx="4236720" cy="873760"/>
          </a:xfrm>
          <a:prstGeom prst="roundRect">
            <a:avLst>
              <a:gd name="adj" fmla="val 16667"/>
            </a:avLst>
          </a:prstGeom>
          <a:solidFill>
            <a:srgbClr val="6830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gc3592a1eed_17_55"/>
          <p:cNvSpPr txBox="1">
            <a:spLocks noGrp="1"/>
          </p:cNvSpPr>
          <p:nvPr>
            <p:ph type="sldNum" idx="12"/>
          </p:nvPr>
        </p:nvSpPr>
        <p:spPr>
          <a:xfrm>
            <a:off x="11582399" y="6573997"/>
            <a:ext cx="320041" cy="2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80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sz="800"/>
          </a:p>
        </p:txBody>
      </p:sp>
      <p:sp>
        <p:nvSpPr>
          <p:cNvPr id="621" name="Google Shape;621;gc3592a1eed_17_55"/>
          <p:cNvSpPr txBox="1"/>
          <p:nvPr/>
        </p:nvSpPr>
        <p:spPr>
          <a:xfrm>
            <a:off x="407752" y="770474"/>
            <a:ext cx="4548975" cy="873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</a:pPr>
            <a:r>
              <a:rPr lang="fr-FR" sz="32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Financer son </a:t>
            </a:r>
            <a:r>
              <a:rPr lang="fr-FR" sz="3200" b="1" i="0" u="none" strike="noStrike" cap="none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projet</a:t>
            </a:r>
            <a:endParaRPr sz="3200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2" name="Google Shape;622;gc3592a1eed_17_55"/>
          <p:cNvSpPr/>
          <p:nvPr/>
        </p:nvSpPr>
        <p:spPr>
          <a:xfrm>
            <a:off x="8058251" y="298175"/>
            <a:ext cx="2271712" cy="628650"/>
          </a:xfrm>
          <a:prstGeom prst="roundRect">
            <a:avLst>
              <a:gd name="adj" fmla="val 26667"/>
            </a:avLst>
          </a:prstGeom>
          <a:noFill/>
          <a:ln w="44450" cap="flat" cmpd="sng">
            <a:solidFill>
              <a:srgbClr val="68307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rgbClr val="68307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fr-FR" sz="1800" b="1" i="0" u="none" strike="noStrike" cap="none" baseline="30000" dirty="0">
                <a:solidFill>
                  <a:srgbClr val="68307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ème</a:t>
            </a:r>
            <a:r>
              <a:rPr lang="fr-FR" sz="1800" b="1" i="0" u="none" strike="noStrike" cap="none" dirty="0">
                <a:solidFill>
                  <a:srgbClr val="68307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Etape</a:t>
            </a:r>
            <a:endParaRPr sz="1800" b="1" i="0" u="none" strike="noStrike" cap="none" dirty="0">
              <a:solidFill>
                <a:srgbClr val="68307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Google Shape;623;gc3592a1eed_17_55">
            <a:extLst>
              <a:ext uri="{FF2B5EF4-FFF2-40B4-BE49-F238E27FC236}">
                <a16:creationId xmlns:a16="http://schemas.microsoft.com/office/drawing/2014/main" id="{0876F63D-9598-11EC-650A-905674151ED0}"/>
              </a:ext>
            </a:extLst>
          </p:cNvPr>
          <p:cNvSpPr txBox="1"/>
          <p:nvPr/>
        </p:nvSpPr>
        <p:spPr>
          <a:xfrm>
            <a:off x="7321878" y="926825"/>
            <a:ext cx="374445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68307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Demandes d’aides financières</a:t>
            </a:r>
            <a:endParaRPr sz="1600" b="1" dirty="0">
              <a:solidFill>
                <a:srgbClr val="68307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65A5C45-1DEE-3BCC-80F8-DE60D080A7D0}"/>
              </a:ext>
            </a:extLst>
          </p:cNvPr>
          <p:cNvSpPr txBox="1"/>
          <p:nvPr/>
        </p:nvSpPr>
        <p:spPr>
          <a:xfrm>
            <a:off x="563880" y="1747779"/>
            <a:ext cx="81197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83071"/>
              </a:buClr>
              <a:buSzPts val="1800"/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Connaitre les différentes aides financières aux travaux de rénovation : 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63193" y="2272884"/>
            <a:ext cx="7532662" cy="4086352"/>
          </a:xfrm>
        </p:spPr>
        <p:txBody>
          <a:bodyPr>
            <a:normAutofit lnSpcReduction="10000"/>
          </a:bodyPr>
          <a:lstStyle/>
          <a:p>
            <a:r>
              <a:rPr lang="fr-FR" sz="1900" b="1" dirty="0" smtClean="0">
                <a:solidFill>
                  <a:srgbClr val="683071"/>
                </a:solidFill>
                <a:latin typeface="+mn-lt"/>
                <a:cs typeface="+mn-cs"/>
              </a:rPr>
              <a:t>2 parcours différents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900" dirty="0" smtClean="0">
                <a:solidFill>
                  <a:srgbClr val="683071"/>
                </a:solidFill>
                <a:latin typeface="+mn-lt"/>
                <a:cs typeface="+mn-cs"/>
              </a:rPr>
              <a:t>Travaux par travaux (le montant des aides dépend du type de travaux et des ressources des ménages)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900" dirty="0" smtClean="0">
                <a:solidFill>
                  <a:srgbClr val="683071"/>
                </a:solidFill>
                <a:latin typeface="+mn-lt"/>
                <a:cs typeface="+mn-cs"/>
              </a:rPr>
              <a:t>Rénovation globale (le montant des aides dépend du gain énergétique visé et des ressources des ménages) : ce parcours implique de réaliser un audit énergétique.</a:t>
            </a:r>
          </a:p>
          <a:p>
            <a:pPr marL="285750" indent="-285750">
              <a:buFontTx/>
              <a:buChar char="-"/>
            </a:pPr>
            <a:endParaRPr lang="fr-FR" sz="800" dirty="0" smtClean="0"/>
          </a:p>
          <a:p>
            <a:r>
              <a:rPr lang="fr-FR" sz="1900" dirty="0" smtClean="0">
                <a:solidFill>
                  <a:srgbClr val="683071"/>
                </a:solidFill>
                <a:latin typeface="+mn-lt"/>
                <a:cs typeface="+mn-cs"/>
              </a:rPr>
              <a:t>Pour </a:t>
            </a:r>
            <a:r>
              <a:rPr lang="fr-FR" sz="1900" dirty="0">
                <a:solidFill>
                  <a:srgbClr val="683071"/>
                </a:solidFill>
                <a:latin typeface="+mn-lt"/>
                <a:cs typeface="+mn-cs"/>
              </a:rPr>
              <a:t>en savoir plus : </a:t>
            </a:r>
          </a:p>
          <a:p>
            <a:pPr marL="342900" indent="-342900">
              <a:buAutoNum type="arabicParenR"/>
            </a:pPr>
            <a:r>
              <a:rPr lang="fr-FR" sz="1900" dirty="0" smtClean="0">
                <a:solidFill>
                  <a:srgbClr val="683071"/>
                </a:solidFill>
                <a:latin typeface="+mn-lt"/>
                <a:cs typeface="+mn-cs"/>
              </a:rPr>
              <a:t>Consulter </a:t>
            </a:r>
            <a:r>
              <a:rPr lang="fr-FR" sz="1900" dirty="0">
                <a:solidFill>
                  <a:srgbClr val="683071"/>
                </a:solidFill>
                <a:latin typeface="+mn-lt"/>
                <a:cs typeface="+mn-cs"/>
              </a:rPr>
              <a:t>notre </a:t>
            </a:r>
            <a:r>
              <a:rPr lang="fr-FR" sz="1900" b="1" dirty="0">
                <a:solidFill>
                  <a:srgbClr val="683071"/>
                </a:solidFill>
                <a:latin typeface="+mn-lt"/>
                <a:cs typeface="+mn-cs"/>
              </a:rPr>
              <a:t>simulateur d'aides financières </a:t>
            </a:r>
            <a:r>
              <a:rPr lang="fr-FR" sz="1900" dirty="0">
                <a:solidFill>
                  <a:srgbClr val="683071"/>
                </a:solidFill>
                <a:latin typeface="+mn-lt"/>
                <a:cs typeface="+mn-cs"/>
              </a:rPr>
              <a:t>qui vous permet</a:t>
            </a:r>
            <a:br>
              <a:rPr lang="fr-FR" sz="1900" dirty="0">
                <a:solidFill>
                  <a:srgbClr val="683071"/>
                </a:solidFill>
                <a:latin typeface="+mn-lt"/>
                <a:cs typeface="+mn-cs"/>
              </a:rPr>
            </a:br>
            <a:r>
              <a:rPr lang="fr-FR" sz="1900" dirty="0">
                <a:solidFill>
                  <a:srgbClr val="683071"/>
                </a:solidFill>
                <a:latin typeface="+mn-lt"/>
                <a:cs typeface="+mn-cs"/>
              </a:rPr>
              <a:t>en trois clics de retrouver les montants des aides auxquelles</a:t>
            </a:r>
            <a:br>
              <a:rPr lang="fr-FR" sz="1900" dirty="0">
                <a:solidFill>
                  <a:srgbClr val="683071"/>
                </a:solidFill>
                <a:latin typeface="+mn-lt"/>
                <a:cs typeface="+mn-cs"/>
              </a:rPr>
            </a:br>
            <a:r>
              <a:rPr lang="fr-FR" sz="1900" dirty="0">
                <a:solidFill>
                  <a:srgbClr val="683071"/>
                </a:solidFill>
                <a:latin typeface="+mn-lt"/>
                <a:cs typeface="+mn-cs"/>
              </a:rPr>
              <a:t>vous avez droit : </a:t>
            </a:r>
            <a:r>
              <a:rPr lang="fr-FR" sz="1900" dirty="0">
                <a:solidFill>
                  <a:srgbClr val="683071"/>
                </a:solidFill>
                <a:latin typeface="+mn-lt"/>
                <a:cs typeface="+mn-cs"/>
              </a:rPr>
              <a:t>alec-ouest-essonne.fr/</a:t>
            </a:r>
            <a:r>
              <a:rPr lang="fr-FR" sz="1900" dirty="0" err="1">
                <a:solidFill>
                  <a:srgbClr val="683071"/>
                </a:solidFill>
                <a:latin typeface="+mn-lt"/>
                <a:cs typeface="+mn-cs"/>
              </a:rPr>
              <a:t>calculaides</a:t>
            </a:r>
            <a:endParaRPr lang="fr-FR" sz="1900" dirty="0">
              <a:solidFill>
                <a:srgbClr val="683071"/>
              </a:solidFill>
              <a:latin typeface="+mn-lt"/>
              <a:cs typeface="+mn-cs"/>
            </a:endParaRPr>
          </a:p>
          <a:p>
            <a:pPr marL="342900" indent="-342900">
              <a:buFontTx/>
              <a:buAutoNum type="arabicParenR"/>
            </a:pPr>
            <a:r>
              <a:rPr lang="fr-FR" sz="1900" dirty="0">
                <a:solidFill>
                  <a:srgbClr val="683071"/>
                </a:solidFill>
                <a:latin typeface="+mn-lt"/>
                <a:cs typeface="+mn-cs"/>
              </a:rPr>
              <a:t>Consulter notre </a:t>
            </a:r>
            <a:r>
              <a:rPr lang="fr-FR" sz="1900" b="1" dirty="0">
                <a:solidFill>
                  <a:srgbClr val="683071"/>
                </a:solidFill>
                <a:latin typeface="+mn-lt"/>
                <a:cs typeface="+mn-cs"/>
              </a:rPr>
              <a:t>guide détaillé </a:t>
            </a:r>
            <a:r>
              <a:rPr lang="fr-FR" sz="1900" dirty="0">
                <a:solidFill>
                  <a:srgbClr val="683071"/>
                </a:solidFill>
                <a:latin typeface="+mn-lt"/>
                <a:cs typeface="+mn-cs"/>
              </a:rPr>
              <a:t>et régulièrement mis </a:t>
            </a:r>
            <a:r>
              <a:rPr lang="fr-FR" sz="1900" dirty="0">
                <a:solidFill>
                  <a:srgbClr val="683071"/>
                </a:solidFill>
                <a:latin typeface="+mn-lt"/>
                <a:cs typeface="+mn-cs"/>
              </a:rPr>
              <a:t>à jour : https://alec-ouest-essonne.fr/wp-content/uploads/Guide-aides-MI.pdf</a:t>
            </a:r>
          </a:p>
          <a:p>
            <a:endParaRPr lang="fr-FR" dirty="0" smtClean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2310">
            <a:off x="8488842" y="1953851"/>
            <a:ext cx="2701089" cy="382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6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" grpId="0" animBg="1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c3592a1eed_17_55"/>
          <p:cNvSpPr/>
          <p:nvPr/>
        </p:nvSpPr>
        <p:spPr>
          <a:xfrm>
            <a:off x="563880" y="599440"/>
            <a:ext cx="4236720" cy="873760"/>
          </a:xfrm>
          <a:prstGeom prst="roundRect">
            <a:avLst>
              <a:gd name="adj" fmla="val 16667"/>
            </a:avLst>
          </a:prstGeom>
          <a:solidFill>
            <a:srgbClr val="6830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gc3592a1eed_17_55"/>
          <p:cNvSpPr txBox="1">
            <a:spLocks noGrp="1"/>
          </p:cNvSpPr>
          <p:nvPr>
            <p:ph type="sldNum" idx="12"/>
          </p:nvPr>
        </p:nvSpPr>
        <p:spPr>
          <a:xfrm>
            <a:off x="11590020" y="6573997"/>
            <a:ext cx="335279" cy="2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80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sz="800"/>
          </a:p>
        </p:txBody>
      </p:sp>
      <p:sp>
        <p:nvSpPr>
          <p:cNvPr id="621" name="Google Shape;621;gc3592a1eed_17_55"/>
          <p:cNvSpPr txBox="1"/>
          <p:nvPr/>
        </p:nvSpPr>
        <p:spPr>
          <a:xfrm>
            <a:off x="407752" y="770474"/>
            <a:ext cx="4548975" cy="873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</a:pPr>
            <a:r>
              <a:rPr lang="fr-FR" sz="32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Financer son </a:t>
            </a:r>
            <a:r>
              <a:rPr lang="fr-FR" sz="3200" b="1" i="0" u="none" strike="noStrike" cap="none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projet</a:t>
            </a:r>
            <a:endParaRPr sz="3200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2" name="Google Shape;622;gc3592a1eed_17_55"/>
          <p:cNvSpPr/>
          <p:nvPr/>
        </p:nvSpPr>
        <p:spPr>
          <a:xfrm>
            <a:off x="8058251" y="298175"/>
            <a:ext cx="2271712" cy="628650"/>
          </a:xfrm>
          <a:prstGeom prst="roundRect">
            <a:avLst>
              <a:gd name="adj" fmla="val 26667"/>
            </a:avLst>
          </a:prstGeom>
          <a:noFill/>
          <a:ln w="44450" cap="flat" cmpd="sng">
            <a:solidFill>
              <a:srgbClr val="68307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rgbClr val="68307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fr-FR" sz="1800" b="1" i="0" u="none" strike="noStrike" cap="none" baseline="30000" dirty="0">
                <a:solidFill>
                  <a:srgbClr val="68307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ème</a:t>
            </a:r>
            <a:r>
              <a:rPr lang="fr-FR" sz="1800" b="1" i="0" u="none" strike="noStrike" cap="none" dirty="0">
                <a:solidFill>
                  <a:srgbClr val="68307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Etape</a:t>
            </a:r>
            <a:endParaRPr sz="1800" b="1" i="0" u="none" strike="noStrike" cap="none" dirty="0">
              <a:solidFill>
                <a:srgbClr val="68307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Google Shape;623;gc3592a1eed_17_55">
            <a:extLst>
              <a:ext uri="{FF2B5EF4-FFF2-40B4-BE49-F238E27FC236}">
                <a16:creationId xmlns:a16="http://schemas.microsoft.com/office/drawing/2014/main" id="{0876F63D-9598-11EC-650A-905674151ED0}"/>
              </a:ext>
            </a:extLst>
          </p:cNvPr>
          <p:cNvSpPr txBox="1"/>
          <p:nvPr/>
        </p:nvSpPr>
        <p:spPr>
          <a:xfrm>
            <a:off x="7321878" y="926825"/>
            <a:ext cx="374445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68307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Demandes d’aides financières</a:t>
            </a:r>
            <a:endParaRPr sz="1600" b="1" dirty="0">
              <a:solidFill>
                <a:srgbClr val="68307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65A5C45-1DEE-3BCC-80F8-DE60D080A7D0}"/>
              </a:ext>
            </a:extLst>
          </p:cNvPr>
          <p:cNvSpPr txBox="1"/>
          <p:nvPr/>
        </p:nvSpPr>
        <p:spPr>
          <a:xfrm>
            <a:off x="563880" y="1747779"/>
            <a:ext cx="81197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683071"/>
              </a:buClr>
              <a:buSzPts val="1800"/>
            </a:pPr>
            <a:r>
              <a:rPr lang="fr-FR" sz="2000" b="1" dirty="0" smtClean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1) Connaitre </a:t>
            </a:r>
            <a:r>
              <a:rPr lang="fr-FR" sz="2000" b="1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son barème de revenus : </a:t>
            </a:r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9474" y="2251435"/>
            <a:ext cx="9729433" cy="312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07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" grpId="0" animBg="1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c3592a1eed_17_55"/>
          <p:cNvSpPr/>
          <p:nvPr/>
        </p:nvSpPr>
        <p:spPr>
          <a:xfrm>
            <a:off x="563880" y="599440"/>
            <a:ext cx="4236720" cy="873760"/>
          </a:xfrm>
          <a:prstGeom prst="roundRect">
            <a:avLst>
              <a:gd name="adj" fmla="val 16667"/>
            </a:avLst>
          </a:prstGeom>
          <a:solidFill>
            <a:srgbClr val="6830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gc3592a1eed_17_55"/>
          <p:cNvSpPr txBox="1">
            <a:spLocks noGrp="1"/>
          </p:cNvSpPr>
          <p:nvPr>
            <p:ph type="sldNum" idx="12"/>
          </p:nvPr>
        </p:nvSpPr>
        <p:spPr>
          <a:xfrm>
            <a:off x="11574780" y="6573997"/>
            <a:ext cx="358139" cy="2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80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sz="800"/>
          </a:p>
        </p:txBody>
      </p:sp>
      <p:sp>
        <p:nvSpPr>
          <p:cNvPr id="621" name="Google Shape;621;gc3592a1eed_17_55"/>
          <p:cNvSpPr txBox="1"/>
          <p:nvPr/>
        </p:nvSpPr>
        <p:spPr>
          <a:xfrm>
            <a:off x="407752" y="770474"/>
            <a:ext cx="4548975" cy="873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</a:pPr>
            <a:r>
              <a:rPr lang="fr-FR" sz="32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Financer son </a:t>
            </a:r>
            <a:r>
              <a:rPr lang="fr-FR" sz="3200" b="1" i="0" u="none" strike="noStrike" cap="none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projet</a:t>
            </a:r>
            <a:endParaRPr sz="3200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2" name="Google Shape;622;gc3592a1eed_17_55"/>
          <p:cNvSpPr/>
          <p:nvPr/>
        </p:nvSpPr>
        <p:spPr>
          <a:xfrm>
            <a:off x="8058251" y="298175"/>
            <a:ext cx="2271712" cy="628650"/>
          </a:xfrm>
          <a:prstGeom prst="roundRect">
            <a:avLst>
              <a:gd name="adj" fmla="val 26667"/>
            </a:avLst>
          </a:prstGeom>
          <a:noFill/>
          <a:ln w="44450" cap="flat" cmpd="sng">
            <a:solidFill>
              <a:srgbClr val="68307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rgbClr val="68307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fr-FR" sz="1800" b="1" i="0" u="none" strike="noStrike" cap="none" baseline="30000" dirty="0">
                <a:solidFill>
                  <a:srgbClr val="68307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ème</a:t>
            </a:r>
            <a:r>
              <a:rPr lang="fr-FR" sz="1800" b="1" i="0" u="none" strike="noStrike" cap="none" dirty="0">
                <a:solidFill>
                  <a:srgbClr val="68307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Etape</a:t>
            </a:r>
            <a:endParaRPr sz="1800" b="1" i="0" u="none" strike="noStrike" cap="none" dirty="0">
              <a:solidFill>
                <a:srgbClr val="68307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Google Shape;623;gc3592a1eed_17_55">
            <a:extLst>
              <a:ext uri="{FF2B5EF4-FFF2-40B4-BE49-F238E27FC236}">
                <a16:creationId xmlns:a16="http://schemas.microsoft.com/office/drawing/2014/main" id="{0876F63D-9598-11EC-650A-905674151ED0}"/>
              </a:ext>
            </a:extLst>
          </p:cNvPr>
          <p:cNvSpPr txBox="1"/>
          <p:nvPr/>
        </p:nvSpPr>
        <p:spPr>
          <a:xfrm>
            <a:off x="7321878" y="926825"/>
            <a:ext cx="374445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68307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Demandes d’aides financières</a:t>
            </a:r>
            <a:endParaRPr sz="1600" b="1" dirty="0">
              <a:solidFill>
                <a:srgbClr val="68307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65A5C45-1DEE-3BCC-80F8-DE60D080A7D0}"/>
              </a:ext>
            </a:extLst>
          </p:cNvPr>
          <p:cNvSpPr txBox="1"/>
          <p:nvPr/>
        </p:nvSpPr>
        <p:spPr>
          <a:xfrm>
            <a:off x="563879" y="1747779"/>
            <a:ext cx="94113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683071"/>
              </a:buClr>
              <a:buSzPts val="1800"/>
            </a:pPr>
            <a:r>
              <a:rPr lang="fr-FR" sz="2000" b="1" dirty="0" smtClean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2 ) Identifier les aides à mobiliser en fonction du parcours :</a:t>
            </a:r>
            <a:endParaRPr lang="fr-FR" sz="2000" b="1" dirty="0">
              <a:solidFill>
                <a:srgbClr val="68307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948" y="2101850"/>
            <a:ext cx="6578218" cy="402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7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" grpId="0" animBg="1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E383A6E-A874-D341-B1BD-1881A5613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B5FC764-9B72-31BE-2D58-60FFA3A9FC6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16183" y="1857794"/>
            <a:ext cx="4357996" cy="914149"/>
          </a:xfrm>
        </p:spPr>
        <p:txBody>
          <a:bodyPr>
            <a:normAutofit/>
          </a:bodyPr>
          <a:lstStyle/>
          <a:p>
            <a:pPr algn="l"/>
            <a:r>
              <a:rPr lang="fr-FR" sz="2000" dirty="0"/>
              <a:t>               M. DAVIOT Patrick		</a:t>
            </a:r>
            <a:r>
              <a:rPr lang="fr-FR" sz="1600" dirty="0"/>
              <a:t>Sermaise environnement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9BA6512-C9F2-CD94-4BF5-F0189F7A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1D62EA-DFB8-4E92-AA8A-B5825C9DEBF8}" type="slidenum">
              <a:rPr lang="fr-FR" sz="800" smtClean="0"/>
              <a:pPr algn="ctr"/>
              <a:t>2</a:t>
            </a:fld>
            <a:endParaRPr lang="fr-FR" sz="8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65ECED9-702F-249F-144C-F2FF50C28F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866" y="331033"/>
            <a:ext cx="3428177" cy="1138155"/>
          </a:xfrm>
          <a:prstGeom prst="rect">
            <a:avLst/>
          </a:prstGeom>
          <a:ln>
            <a:noFill/>
          </a:ln>
        </p:spPr>
      </p:pic>
      <p:sp>
        <p:nvSpPr>
          <p:cNvPr id="8" name="Google Shape;191;ga98fb99f78_0_70">
            <a:extLst>
              <a:ext uri="{FF2B5EF4-FFF2-40B4-BE49-F238E27FC236}">
                <a16:creationId xmlns:a16="http://schemas.microsoft.com/office/drawing/2014/main" id="{8F32CF6B-5701-3DFE-FFFB-FEA4B9C1291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58620" y="2603331"/>
            <a:ext cx="8099235" cy="3655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</a:pPr>
            <a:r>
              <a:rPr lang="fr-FR" sz="1700" u="sng" dirty="0">
                <a:solidFill>
                  <a:srgbClr val="683071"/>
                </a:solidFill>
                <a:latin typeface="Calibri"/>
                <a:ea typeface="Calibri"/>
                <a:cs typeface="Calibri"/>
                <a:sym typeface="Calibri"/>
              </a:rPr>
              <a:t>Table ronde, thématique transition énergétique :</a:t>
            </a:r>
            <a:endParaRPr lang="fr-FR" sz="1700" dirty="0">
              <a:solidFill>
                <a:srgbClr val="6830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Calibri"/>
              <a:buChar char="►"/>
            </a:pPr>
            <a:r>
              <a:rPr lang="fr-FR" sz="1700" dirty="0">
                <a:solidFill>
                  <a:srgbClr val="683071"/>
                </a:solidFill>
                <a:latin typeface="Calibri"/>
                <a:ea typeface="Calibri"/>
                <a:cs typeface="Calibri"/>
                <a:sym typeface="Calibri"/>
              </a:rPr>
              <a:t>Déroulé de la table </a:t>
            </a:r>
            <a:r>
              <a:rPr lang="fr-FR" sz="1700" dirty="0" smtClean="0">
                <a:solidFill>
                  <a:srgbClr val="683071"/>
                </a:solidFill>
                <a:latin typeface="Calibri"/>
                <a:ea typeface="Calibri"/>
                <a:cs typeface="Calibri"/>
                <a:sym typeface="Calibri"/>
              </a:rPr>
              <a:t>ronde : </a:t>
            </a:r>
            <a:r>
              <a:rPr lang="fr-FR" sz="1700" dirty="0">
                <a:solidFill>
                  <a:srgbClr val="683071"/>
                </a:solidFill>
                <a:latin typeface="Calibri"/>
                <a:ea typeface="Calibri"/>
                <a:cs typeface="Calibri"/>
                <a:sym typeface="Calibri"/>
              </a:rPr>
              <a:t>Intervention de </a:t>
            </a:r>
            <a:r>
              <a:rPr lang="fr-FR" sz="1700" dirty="0" smtClean="0">
                <a:solidFill>
                  <a:srgbClr val="683071"/>
                </a:solidFill>
                <a:latin typeface="Calibri"/>
                <a:ea typeface="Calibri"/>
                <a:cs typeface="Calibri"/>
                <a:sym typeface="Calibri"/>
              </a:rPr>
              <a:t>l’ALEC Ouest </a:t>
            </a:r>
            <a:r>
              <a:rPr lang="fr-FR" sz="1700" dirty="0">
                <a:solidFill>
                  <a:srgbClr val="683071"/>
                </a:solidFill>
                <a:latin typeface="Calibri"/>
                <a:ea typeface="Calibri"/>
                <a:cs typeface="Calibri"/>
                <a:sym typeface="Calibri"/>
              </a:rPr>
              <a:t>Essonne &amp; échanges, questions réponses.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Calibri"/>
              <a:buChar char="►"/>
            </a:pPr>
            <a:r>
              <a:rPr lang="fr-FR" sz="1700" dirty="0">
                <a:solidFill>
                  <a:srgbClr val="683071"/>
                </a:solidFill>
                <a:latin typeface="Calibri"/>
                <a:ea typeface="Calibri"/>
                <a:cs typeface="Calibri"/>
                <a:sym typeface="Calibri"/>
              </a:rPr>
              <a:t>Un habitat pavillonnaire ancien, des passoires thermiques, un risque de précarité énergétique. </a:t>
            </a: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buClr>
                <a:srgbClr val="7030A0"/>
              </a:buClr>
              <a:buSzPts val="1800"/>
              <a:buFont typeface="Calibri"/>
              <a:buChar char="►"/>
            </a:pPr>
            <a:r>
              <a:rPr lang="fr-FR" sz="1700" dirty="0">
                <a:solidFill>
                  <a:srgbClr val="683071"/>
                </a:solidFill>
                <a:latin typeface="Calibri"/>
                <a:ea typeface="Calibri"/>
                <a:cs typeface="Calibri"/>
                <a:sym typeface="Calibri"/>
              </a:rPr>
              <a:t>Un bon diagnostic avant tout, des solutions techniques pour la rénovation énergétique de l’habitat pavillonnaire : </a:t>
            </a:r>
          </a:p>
          <a:p>
            <a:pPr marL="1143000" lvl="1" indent="-342900">
              <a:lnSpc>
                <a:spcPct val="115000"/>
              </a:lnSpc>
              <a:spcBef>
                <a:spcPts val="0"/>
              </a:spcBef>
              <a:buClr>
                <a:srgbClr val="7030A0"/>
              </a:buClr>
              <a:buSzPts val="1800"/>
              <a:buFont typeface="Wingdings" panose="05000000000000000000" pitchFamily="2" charset="2"/>
              <a:buChar char="§"/>
            </a:pPr>
            <a:r>
              <a:rPr lang="fr-FR" sz="1700" dirty="0">
                <a:solidFill>
                  <a:srgbClr val="683071"/>
                </a:solidFill>
                <a:latin typeface="Calibri"/>
                <a:ea typeface="Calibri"/>
                <a:cs typeface="Calibri"/>
                <a:sym typeface="Calibri"/>
              </a:rPr>
              <a:t>Priorité à </a:t>
            </a:r>
            <a:r>
              <a:rPr lang="fr-FR" sz="1700" dirty="0" smtClean="0">
                <a:solidFill>
                  <a:srgbClr val="683071"/>
                </a:solidFill>
                <a:latin typeface="Calibri"/>
                <a:ea typeface="Calibri"/>
                <a:cs typeface="Calibri"/>
                <a:sym typeface="Calibri"/>
              </a:rPr>
              <a:t>l’isolation (toiture/combles et murs) et à la ventilation</a:t>
            </a:r>
            <a:endParaRPr lang="fr-FR" sz="1700" dirty="0">
              <a:solidFill>
                <a:srgbClr val="6830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lvl="1" indent="-342900">
              <a:lnSpc>
                <a:spcPct val="115000"/>
              </a:lnSpc>
              <a:spcBef>
                <a:spcPts val="0"/>
              </a:spcBef>
              <a:buClr>
                <a:srgbClr val="7030A0"/>
              </a:buClr>
              <a:buSzPts val="1800"/>
              <a:buFont typeface="Wingdings" panose="05000000000000000000" pitchFamily="2" charset="2"/>
              <a:buChar char="§"/>
            </a:pPr>
            <a:r>
              <a:rPr lang="fr-FR" sz="1700" dirty="0">
                <a:solidFill>
                  <a:srgbClr val="683071"/>
                </a:solidFill>
                <a:latin typeface="Calibri"/>
                <a:ea typeface="Calibri"/>
                <a:cs typeface="Calibri"/>
                <a:sym typeface="Calibri"/>
              </a:rPr>
              <a:t>Ensuite bien choisir ses énergies de chauffage, énergies renouvelables…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Calibri"/>
              <a:buChar char="►"/>
            </a:pPr>
            <a:r>
              <a:rPr lang="fr-FR" sz="1700" dirty="0">
                <a:solidFill>
                  <a:srgbClr val="683071"/>
                </a:solidFill>
                <a:latin typeface="Calibri"/>
                <a:ea typeface="Calibri"/>
                <a:cs typeface="Calibri"/>
                <a:sym typeface="Calibri"/>
              </a:rPr>
              <a:t>Définition de son projet de rénovation.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Calibri"/>
              <a:buChar char="►"/>
            </a:pPr>
            <a:r>
              <a:rPr lang="fr-FR" sz="1700" dirty="0">
                <a:solidFill>
                  <a:srgbClr val="683071"/>
                </a:solidFill>
                <a:latin typeface="Calibri"/>
                <a:ea typeface="Calibri"/>
                <a:cs typeface="Calibri"/>
                <a:sym typeface="Calibri"/>
              </a:rPr>
              <a:t>Financement des travaux / Aides financières.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Calibri"/>
              <a:buChar char="►"/>
            </a:pPr>
            <a:endParaRPr lang="fr-FR" sz="1700" dirty="0">
              <a:solidFill>
                <a:srgbClr val="6830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Calibri"/>
              <a:buChar char="►"/>
            </a:pPr>
            <a:endParaRPr lang="fr-FR" sz="2100" dirty="0">
              <a:solidFill>
                <a:srgbClr val="6830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Calibri"/>
              <a:buChar char="►"/>
            </a:pPr>
            <a:endParaRPr sz="2100" i="1" dirty="0">
              <a:solidFill>
                <a:srgbClr val="6830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323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c3592a1eed_17_55"/>
          <p:cNvSpPr/>
          <p:nvPr/>
        </p:nvSpPr>
        <p:spPr>
          <a:xfrm>
            <a:off x="563880" y="599440"/>
            <a:ext cx="4236720" cy="873760"/>
          </a:xfrm>
          <a:prstGeom prst="roundRect">
            <a:avLst>
              <a:gd name="adj" fmla="val 16667"/>
            </a:avLst>
          </a:prstGeom>
          <a:solidFill>
            <a:srgbClr val="6830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gc3592a1eed_17_55"/>
          <p:cNvSpPr txBox="1">
            <a:spLocks noGrp="1"/>
          </p:cNvSpPr>
          <p:nvPr>
            <p:ph type="sldNum" idx="12"/>
          </p:nvPr>
        </p:nvSpPr>
        <p:spPr>
          <a:xfrm>
            <a:off x="11597639" y="6573997"/>
            <a:ext cx="312421" cy="2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80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sz="800" dirty="0"/>
          </a:p>
        </p:txBody>
      </p:sp>
      <p:sp>
        <p:nvSpPr>
          <p:cNvPr id="621" name="Google Shape;621;gc3592a1eed_17_55"/>
          <p:cNvSpPr txBox="1"/>
          <p:nvPr/>
        </p:nvSpPr>
        <p:spPr>
          <a:xfrm>
            <a:off x="407752" y="571304"/>
            <a:ext cx="4548975" cy="873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</a:pPr>
            <a:r>
              <a:rPr lang="fr-FR" sz="32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Réceptionner les travaux</a:t>
            </a:r>
            <a:endParaRPr sz="3200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2" name="Google Shape;622;gc3592a1eed_17_55"/>
          <p:cNvSpPr/>
          <p:nvPr/>
        </p:nvSpPr>
        <p:spPr>
          <a:xfrm>
            <a:off x="8058251" y="298175"/>
            <a:ext cx="2271712" cy="628650"/>
          </a:xfrm>
          <a:prstGeom prst="roundRect">
            <a:avLst>
              <a:gd name="adj" fmla="val 26667"/>
            </a:avLst>
          </a:prstGeom>
          <a:noFill/>
          <a:ln w="44450" cap="flat" cmpd="sng">
            <a:solidFill>
              <a:srgbClr val="68307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rgbClr val="68307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r>
              <a:rPr lang="fr-FR" sz="1800" b="1" i="0" u="none" strike="noStrike" cap="none" baseline="30000" dirty="0">
                <a:solidFill>
                  <a:srgbClr val="68307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ème</a:t>
            </a:r>
            <a:r>
              <a:rPr lang="fr-FR" sz="1800" b="1" i="0" u="none" strike="noStrike" cap="none" dirty="0">
                <a:solidFill>
                  <a:srgbClr val="68307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Etape</a:t>
            </a:r>
            <a:endParaRPr sz="1800" b="1" i="0" u="none" strike="noStrike" cap="none" dirty="0">
              <a:solidFill>
                <a:srgbClr val="68307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Google Shape;623;gc3592a1eed_17_55">
            <a:extLst>
              <a:ext uri="{FF2B5EF4-FFF2-40B4-BE49-F238E27FC236}">
                <a16:creationId xmlns:a16="http://schemas.microsoft.com/office/drawing/2014/main" id="{0876F63D-9598-11EC-650A-905674151ED0}"/>
              </a:ext>
            </a:extLst>
          </p:cNvPr>
          <p:cNvSpPr txBox="1"/>
          <p:nvPr/>
        </p:nvSpPr>
        <p:spPr>
          <a:xfrm>
            <a:off x="7321878" y="926825"/>
            <a:ext cx="374445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68307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Travaux</a:t>
            </a:r>
            <a:endParaRPr sz="1600" b="1" dirty="0">
              <a:solidFill>
                <a:srgbClr val="68307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65A5C45-1DEE-3BCC-80F8-DE60D080A7D0}"/>
              </a:ext>
            </a:extLst>
          </p:cNvPr>
          <p:cNvSpPr txBox="1"/>
          <p:nvPr/>
        </p:nvSpPr>
        <p:spPr>
          <a:xfrm>
            <a:off x="563880" y="1747779"/>
            <a:ext cx="810906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83071"/>
              </a:buClr>
              <a:buSzPts val="1800"/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La réception du chantier, c’est l’acte par lequel vous </a:t>
            </a:r>
            <a:r>
              <a:rPr lang="fr-FR" sz="2000" b="1" dirty="0" smtClean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déclarez accepter </a:t>
            </a:r>
            <a:r>
              <a:rPr lang="fr-FR" sz="2000" b="1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de recevoir les travaux.</a:t>
            </a:r>
          </a:p>
          <a:p>
            <a:pPr marL="800100" lvl="1" indent="-342900">
              <a:buClr>
                <a:srgbClr val="683071"/>
              </a:buClr>
              <a:buSzPts val="1800"/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Possibilité d’émettre des réserves sur les travaux réalisés, </a:t>
            </a:r>
            <a:r>
              <a:rPr lang="fr-FR" sz="2000" dirty="0" smtClean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et de </a:t>
            </a:r>
            <a:r>
              <a:rPr lang="fr-FR" sz="2000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se mettre d’accord avec l’entreprise sur les délais pour les lever.</a:t>
            </a:r>
          </a:p>
          <a:p>
            <a:pPr marL="800100" lvl="1" indent="-342900">
              <a:buClr>
                <a:srgbClr val="683071"/>
              </a:buClr>
              <a:buSzPts val="1800"/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Mettre fin au contrat avec l’entreprise, après l’émission et le paiement de la facture.</a:t>
            </a:r>
          </a:p>
          <a:p>
            <a:pPr marL="800100" lvl="1" indent="-342900">
              <a:buClr>
                <a:srgbClr val="683071"/>
              </a:buClr>
              <a:buSzPts val="1800"/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Transférer la responsabilité du bien vers le client, et </a:t>
            </a:r>
            <a:r>
              <a:rPr lang="fr-FR" sz="2000" dirty="0" smtClean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donc </a:t>
            </a:r>
            <a:r>
              <a:rPr lang="fr-FR" sz="2000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faire démarrer les différentes garanties. </a:t>
            </a:r>
          </a:p>
          <a:p>
            <a:pPr marL="800100" lvl="1" indent="-342900">
              <a:buClr>
                <a:srgbClr val="683071"/>
              </a:buClr>
              <a:buSzPts val="1800"/>
              <a:buFont typeface="Wingdings" panose="05000000000000000000" pitchFamily="2" charset="2"/>
              <a:buChar char="Ø"/>
            </a:pPr>
            <a:endParaRPr lang="fr-FR" sz="2000" b="1" dirty="0">
              <a:solidFill>
                <a:srgbClr val="68307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7BD1B4A-0F27-FA2A-E915-9C11A1C907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96" t="34737" r="70868" b="335"/>
          <a:stretch/>
        </p:blipFill>
        <p:spPr>
          <a:xfrm>
            <a:off x="1958443" y="4438550"/>
            <a:ext cx="1376819" cy="135657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F535B2B-B944-B063-7EF3-4B0B80D918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01" t="11157" r="34809" b="21977"/>
          <a:stretch/>
        </p:blipFill>
        <p:spPr>
          <a:xfrm>
            <a:off x="3847389" y="4471077"/>
            <a:ext cx="1378029" cy="124292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C4D65AC-48BA-4EA4-5171-4136E23785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376" t="4049" r="2275" b="31507"/>
          <a:stretch/>
        </p:blipFill>
        <p:spPr>
          <a:xfrm>
            <a:off x="5796368" y="4453841"/>
            <a:ext cx="1363841" cy="127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8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c3592a1eed_17_55"/>
          <p:cNvSpPr/>
          <p:nvPr/>
        </p:nvSpPr>
        <p:spPr>
          <a:xfrm>
            <a:off x="563880" y="599440"/>
            <a:ext cx="4236720" cy="873760"/>
          </a:xfrm>
          <a:prstGeom prst="roundRect">
            <a:avLst>
              <a:gd name="adj" fmla="val 16667"/>
            </a:avLst>
          </a:prstGeom>
          <a:solidFill>
            <a:srgbClr val="6830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gc3592a1eed_17_55"/>
          <p:cNvSpPr txBox="1">
            <a:spLocks noGrp="1"/>
          </p:cNvSpPr>
          <p:nvPr>
            <p:ph type="sldNum" idx="12"/>
          </p:nvPr>
        </p:nvSpPr>
        <p:spPr>
          <a:xfrm>
            <a:off x="11574780" y="6573997"/>
            <a:ext cx="342899" cy="2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80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sz="800" dirty="0"/>
          </a:p>
        </p:txBody>
      </p:sp>
      <p:sp>
        <p:nvSpPr>
          <p:cNvPr id="621" name="Google Shape;621;gc3592a1eed_17_55"/>
          <p:cNvSpPr txBox="1"/>
          <p:nvPr/>
        </p:nvSpPr>
        <p:spPr>
          <a:xfrm>
            <a:off x="407752" y="571304"/>
            <a:ext cx="4548975" cy="873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</a:pPr>
            <a:r>
              <a:rPr lang="fr-FR" sz="3200" b="1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Après-travaux </a:t>
            </a:r>
            <a:r>
              <a:rPr lang="fr-FR" sz="32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</a:pPr>
            <a:r>
              <a:rPr lang="fr-FR" sz="32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lang="fr-FR" sz="3200" b="1" i="0" u="none" strike="noStrike" cap="none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enser </a:t>
            </a:r>
            <a:r>
              <a:rPr lang="fr-FR" sz="32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sobriété</a:t>
            </a:r>
            <a:endParaRPr sz="3200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2" name="Google Shape;622;gc3592a1eed_17_55"/>
          <p:cNvSpPr/>
          <p:nvPr/>
        </p:nvSpPr>
        <p:spPr>
          <a:xfrm>
            <a:off x="8058251" y="298175"/>
            <a:ext cx="2271712" cy="628650"/>
          </a:xfrm>
          <a:prstGeom prst="roundRect">
            <a:avLst>
              <a:gd name="adj" fmla="val 26667"/>
            </a:avLst>
          </a:prstGeom>
          <a:noFill/>
          <a:ln w="44450" cap="flat" cmpd="sng">
            <a:solidFill>
              <a:srgbClr val="68307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rgbClr val="68307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 bonnes pratiques</a:t>
            </a:r>
            <a:endParaRPr sz="1800" b="1" i="0" u="none" strike="noStrike" cap="none" dirty="0">
              <a:solidFill>
                <a:srgbClr val="68307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65A5C45-1DEE-3BCC-80F8-DE60D080A7D0}"/>
              </a:ext>
            </a:extLst>
          </p:cNvPr>
          <p:cNvSpPr txBox="1"/>
          <p:nvPr/>
        </p:nvSpPr>
        <p:spPr>
          <a:xfrm>
            <a:off x="563880" y="1747779"/>
            <a:ext cx="811973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83071"/>
              </a:buClr>
              <a:buSzPts val="1800"/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Attention aux effets rebond après rénovation :</a:t>
            </a:r>
          </a:p>
          <a:p>
            <a:pPr marL="800100" lvl="1" indent="-342900">
              <a:buClr>
                <a:srgbClr val="683071"/>
              </a:buClr>
              <a:buSzPts val="1800"/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Exemple </a:t>
            </a:r>
            <a:r>
              <a:rPr lang="fr-FR" sz="2000" dirty="0" smtClean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1 : faire moins attention qu’avant les travaux sous prétexte qu’on a isolé (augmenter la </a:t>
            </a:r>
            <a:r>
              <a:rPr lang="fr-FR" sz="2000" dirty="0" smtClean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température de consigne par ex.)</a:t>
            </a:r>
            <a:r>
              <a:rPr lang="fr-FR" sz="2000" dirty="0" smtClean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. </a:t>
            </a:r>
            <a:r>
              <a:rPr lang="fr-FR" sz="2000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En effet, les économies d’énergie </a:t>
            </a:r>
            <a:r>
              <a:rPr lang="fr-FR" sz="2000" dirty="0" smtClean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seront conditionnées au maintient des températures intérieures.</a:t>
            </a:r>
            <a:endParaRPr lang="fr-FR" sz="2000" dirty="0">
              <a:solidFill>
                <a:srgbClr val="683071"/>
              </a:solidFill>
              <a:ea typeface="Calibri"/>
              <a:cs typeface="Calibri"/>
              <a:sym typeface="Calibri"/>
            </a:endParaRPr>
          </a:p>
          <a:p>
            <a:pPr marL="800100" lvl="1" indent="-342900">
              <a:buClr>
                <a:srgbClr val="683071"/>
              </a:buClr>
              <a:buSzPts val="1800"/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Exemple 2 : </a:t>
            </a:r>
            <a:r>
              <a:rPr lang="fr-FR" sz="2000" dirty="0" smtClean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reporter </a:t>
            </a:r>
            <a:r>
              <a:rPr lang="fr-FR" sz="2000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sa consommation énergétique sur un autre poste </a:t>
            </a:r>
            <a:r>
              <a:rPr lang="fr-FR" sz="2000" dirty="0">
                <a:solidFill>
                  <a:srgbClr val="683071"/>
                </a:solidFill>
                <a:ea typeface="Calibri"/>
                <a:cs typeface="Calibri"/>
                <a:sym typeface="Wingdings" panose="05000000000000000000" pitchFamily="2" charset="2"/>
              </a:rPr>
              <a:t> installation de climatisation, piscine , etc…</a:t>
            </a:r>
            <a:endParaRPr lang="fr-FR" sz="2000" dirty="0">
              <a:solidFill>
                <a:srgbClr val="683071"/>
              </a:solidFill>
              <a:ea typeface="Calibri"/>
              <a:cs typeface="Calibri"/>
              <a:sym typeface="Calibri"/>
            </a:endParaRPr>
          </a:p>
          <a:p>
            <a:pPr marL="800100" lvl="1" indent="-342900">
              <a:buClr>
                <a:srgbClr val="683071"/>
              </a:buClr>
              <a:buSzPts val="1800"/>
              <a:buFont typeface="Wingdings" panose="05000000000000000000" pitchFamily="2" charset="2"/>
              <a:buChar char="Ø"/>
            </a:pPr>
            <a:endParaRPr lang="fr-FR" sz="2000" b="1" dirty="0">
              <a:solidFill>
                <a:srgbClr val="68307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FF664D6-E892-8D0C-BC3A-A144FF9D5F54}"/>
              </a:ext>
            </a:extLst>
          </p:cNvPr>
          <p:cNvSpPr txBox="1"/>
          <p:nvPr/>
        </p:nvSpPr>
        <p:spPr>
          <a:xfrm>
            <a:off x="563879" y="4153782"/>
            <a:ext cx="885721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83071"/>
              </a:buClr>
              <a:buSzPts val="1800"/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Suivre </a:t>
            </a:r>
            <a:r>
              <a:rPr lang="fr-FR" sz="2000" b="1" dirty="0" smtClean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régulièrement </a:t>
            </a:r>
            <a:r>
              <a:rPr lang="fr-FR" sz="2000" b="1" dirty="0" smtClean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ses </a:t>
            </a:r>
            <a:r>
              <a:rPr lang="fr-FR" sz="2000" b="1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consommations énergétiques :</a:t>
            </a:r>
          </a:p>
          <a:p>
            <a:pPr marL="800100" lvl="1" indent="-342900">
              <a:buClr>
                <a:srgbClr val="683071"/>
              </a:buClr>
              <a:buSzPts val="1800"/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Vérifier l’efficacité des travaux d’économies d’énergies.</a:t>
            </a:r>
          </a:p>
          <a:p>
            <a:pPr marL="800100" lvl="1" indent="-342900">
              <a:buClr>
                <a:srgbClr val="683071"/>
              </a:buClr>
              <a:buSzPts val="1800"/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Contrôler </a:t>
            </a:r>
            <a:r>
              <a:rPr lang="fr-FR" sz="2000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des </a:t>
            </a:r>
            <a:r>
              <a:rPr lang="fr-FR" sz="2000" dirty="0" smtClean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éventuelles «</a:t>
            </a:r>
            <a:r>
              <a:rPr lang="fr-FR" sz="2000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 dérives » de consommation.</a:t>
            </a:r>
          </a:p>
          <a:p>
            <a:pPr marL="800100" lvl="1" indent="-342900">
              <a:buClr>
                <a:srgbClr val="683071"/>
              </a:buClr>
              <a:buSzPts val="1800"/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Relier </a:t>
            </a:r>
            <a:r>
              <a:rPr lang="fr-FR" sz="2000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l</a:t>
            </a:r>
            <a:r>
              <a:rPr lang="fr-FR" sz="2000" dirty="0" smtClean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es </a:t>
            </a:r>
            <a:r>
              <a:rPr lang="fr-FR" sz="2000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consommations de chauffage à la rigueur climatique / hivernale.</a:t>
            </a:r>
          </a:p>
          <a:p>
            <a:pPr marL="800100" lvl="1" indent="-342900">
              <a:buClr>
                <a:srgbClr val="683071"/>
              </a:buClr>
              <a:buSzPts val="1800"/>
              <a:buFont typeface="Wingdings" panose="05000000000000000000" pitchFamily="2" charset="2"/>
              <a:buChar char="Ø"/>
            </a:pPr>
            <a:endParaRPr lang="fr-FR" sz="2000" b="1" dirty="0">
              <a:solidFill>
                <a:srgbClr val="68307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13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c3592a1eed_17_55"/>
          <p:cNvSpPr/>
          <p:nvPr/>
        </p:nvSpPr>
        <p:spPr>
          <a:xfrm>
            <a:off x="563880" y="599440"/>
            <a:ext cx="4236720" cy="873760"/>
          </a:xfrm>
          <a:prstGeom prst="roundRect">
            <a:avLst>
              <a:gd name="adj" fmla="val 16667"/>
            </a:avLst>
          </a:prstGeom>
          <a:solidFill>
            <a:srgbClr val="6830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gc3592a1eed_17_55"/>
          <p:cNvSpPr txBox="1">
            <a:spLocks noGrp="1"/>
          </p:cNvSpPr>
          <p:nvPr>
            <p:ph type="sldNum" idx="12"/>
          </p:nvPr>
        </p:nvSpPr>
        <p:spPr>
          <a:xfrm>
            <a:off x="11590021" y="6573997"/>
            <a:ext cx="320040" cy="2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80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sz="800"/>
          </a:p>
        </p:txBody>
      </p:sp>
      <p:sp>
        <p:nvSpPr>
          <p:cNvPr id="621" name="Google Shape;621;gc3592a1eed_17_55"/>
          <p:cNvSpPr txBox="1"/>
          <p:nvPr/>
        </p:nvSpPr>
        <p:spPr>
          <a:xfrm>
            <a:off x="407752" y="556789"/>
            <a:ext cx="4585162" cy="1008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</a:pPr>
            <a:r>
              <a:rPr lang="fr-FR" sz="32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Bonus :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</a:pPr>
            <a:r>
              <a:rPr lang="fr-FR" sz="32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lang="fr-FR" sz="3200" b="1" i="0" u="none" strike="noStrike" cap="none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’énergie </a:t>
            </a:r>
            <a:r>
              <a:rPr lang="fr-FR" sz="32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solaire</a:t>
            </a:r>
            <a:endParaRPr sz="3200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2" name="Google Shape;622;gc3592a1eed_17_55"/>
          <p:cNvSpPr/>
          <p:nvPr/>
        </p:nvSpPr>
        <p:spPr>
          <a:xfrm>
            <a:off x="8058251" y="298175"/>
            <a:ext cx="3055226" cy="628650"/>
          </a:xfrm>
          <a:prstGeom prst="roundRect">
            <a:avLst>
              <a:gd name="adj" fmla="val 26667"/>
            </a:avLst>
          </a:prstGeom>
          <a:noFill/>
          <a:ln w="44450" cap="flat" cmpd="sng">
            <a:solidFill>
              <a:srgbClr val="68307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rgbClr val="68307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Solaire Photovoltaïque</a:t>
            </a:r>
            <a:endParaRPr sz="1800" b="1" i="0" u="none" strike="noStrike" cap="none" dirty="0">
              <a:solidFill>
                <a:srgbClr val="68307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65A5C45-1DEE-3BCC-80F8-DE60D080A7D0}"/>
              </a:ext>
            </a:extLst>
          </p:cNvPr>
          <p:cNvSpPr txBox="1"/>
          <p:nvPr/>
        </p:nvSpPr>
        <p:spPr>
          <a:xfrm>
            <a:off x="99646" y="1579827"/>
            <a:ext cx="783448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83071"/>
              </a:buClr>
              <a:buSzPts val="1800"/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Solaire photovoltaïque :</a:t>
            </a:r>
          </a:p>
          <a:p>
            <a:pPr marL="800100" lvl="1" indent="-342900">
              <a:buClr>
                <a:srgbClr val="683071"/>
              </a:buClr>
              <a:buSzPts val="1800"/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Panneaux, appelés modules photovoltaïques, générateurs d’électricité à partir du rayonnement solaire.</a:t>
            </a:r>
          </a:p>
          <a:p>
            <a:pPr marL="800100" lvl="1" indent="-342900">
              <a:buClr>
                <a:srgbClr val="683071"/>
              </a:buClr>
              <a:buSzPts val="1800"/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Le Wc (Watt-crête) ou kWc représente la puissance fournie par les modules dans les conditions standard d’ensoleillement, à </a:t>
            </a:r>
            <a:r>
              <a:rPr lang="fr-FR" sz="2000" dirty="0" smtClean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1000W/m² </a:t>
            </a:r>
            <a:r>
              <a:rPr lang="fr-FR" sz="2000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et 25°C (en laboratoire). </a:t>
            </a:r>
          </a:p>
          <a:p>
            <a:pPr marL="800100" lvl="1" indent="-342900">
              <a:buClr>
                <a:srgbClr val="683071"/>
              </a:buClr>
              <a:buSzPts val="1800"/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Le prix du kWc (sans options), dans la région, se situe entre 2500€ à 3000€ TTC. 1kWc correspond à une surface d’environ 5m² de modules PV.</a:t>
            </a:r>
          </a:p>
          <a:p>
            <a:pPr marL="800100" lvl="1" indent="-342900">
              <a:buClr>
                <a:srgbClr val="683071"/>
              </a:buClr>
              <a:buSzPts val="1800"/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Une installation est composée de 3 principaux éléments : </a:t>
            </a:r>
            <a:r>
              <a:rPr lang="fr-FR" sz="2000" dirty="0" smtClean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les </a:t>
            </a:r>
            <a:r>
              <a:rPr lang="fr-FR" sz="2000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modules, l’onduleur, et les coffrets de protection (DC et AC).</a:t>
            </a:r>
          </a:p>
          <a:p>
            <a:pPr marL="800100" lvl="1" indent="-342900">
              <a:buClr>
                <a:srgbClr val="683071"/>
              </a:buClr>
              <a:buSzPts val="1800"/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Dans le cadre de l’autoconsommation avec vente du surplus, l’installation est éligible à une prime remise par EDF OA. L’installation doit être réalisé par un pro RGE </a:t>
            </a:r>
            <a:r>
              <a:rPr lang="fr-FR" sz="2000" dirty="0" err="1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QualiPV</a:t>
            </a:r>
            <a:r>
              <a:rPr lang="fr-FR" sz="2000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pPr marL="800100" lvl="1" indent="-342900">
              <a:buClr>
                <a:srgbClr val="683071"/>
              </a:buClr>
              <a:buSzPts val="1800"/>
              <a:buFont typeface="Wingdings" panose="05000000000000000000" pitchFamily="2" charset="2"/>
              <a:buChar char="Ø"/>
            </a:pPr>
            <a:endParaRPr lang="fr-FR" sz="2000" b="1" dirty="0">
              <a:solidFill>
                <a:srgbClr val="68307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26BE335-A659-2854-BD4D-7A52DAD374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135" y="1086045"/>
            <a:ext cx="3850113" cy="2563076"/>
          </a:xfrm>
          <a:prstGeom prst="rect">
            <a:avLst/>
          </a:prstGeom>
          <a:ln>
            <a:solidFill>
              <a:srgbClr val="683071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2DCA63C-372C-E1F7-A89A-E8006AFDD9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629" y="3919803"/>
            <a:ext cx="4965837" cy="24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0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c3592a1eed_17_55"/>
          <p:cNvSpPr/>
          <p:nvPr/>
        </p:nvSpPr>
        <p:spPr>
          <a:xfrm>
            <a:off x="563880" y="599440"/>
            <a:ext cx="4236720" cy="873760"/>
          </a:xfrm>
          <a:prstGeom prst="roundRect">
            <a:avLst>
              <a:gd name="adj" fmla="val 16667"/>
            </a:avLst>
          </a:prstGeom>
          <a:solidFill>
            <a:srgbClr val="6830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gc3592a1eed_17_55"/>
          <p:cNvSpPr txBox="1">
            <a:spLocks noGrp="1"/>
          </p:cNvSpPr>
          <p:nvPr>
            <p:ph type="sldNum" idx="12"/>
          </p:nvPr>
        </p:nvSpPr>
        <p:spPr>
          <a:xfrm>
            <a:off x="11590019" y="6573997"/>
            <a:ext cx="331947" cy="2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80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 sz="800" dirty="0"/>
          </a:p>
        </p:txBody>
      </p:sp>
      <p:sp>
        <p:nvSpPr>
          <p:cNvPr id="621" name="Google Shape;621;gc3592a1eed_17_55"/>
          <p:cNvSpPr txBox="1"/>
          <p:nvPr/>
        </p:nvSpPr>
        <p:spPr>
          <a:xfrm>
            <a:off x="407752" y="556789"/>
            <a:ext cx="4585162" cy="1008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</a:pPr>
            <a:r>
              <a:rPr lang="fr-FR" sz="32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Bonus :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</a:pPr>
            <a:r>
              <a:rPr lang="fr-FR" sz="32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lang="fr-FR" sz="3200" b="1" i="0" u="none" strike="noStrike" cap="none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’énergie </a:t>
            </a:r>
            <a:r>
              <a:rPr lang="fr-FR" sz="32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solaire</a:t>
            </a:r>
            <a:endParaRPr sz="3200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2" name="Google Shape;622;gc3592a1eed_17_55"/>
          <p:cNvSpPr/>
          <p:nvPr/>
        </p:nvSpPr>
        <p:spPr>
          <a:xfrm>
            <a:off x="8058251" y="298175"/>
            <a:ext cx="3055226" cy="628650"/>
          </a:xfrm>
          <a:prstGeom prst="roundRect">
            <a:avLst>
              <a:gd name="adj" fmla="val 26667"/>
            </a:avLst>
          </a:prstGeom>
          <a:noFill/>
          <a:ln w="44450" cap="flat" cmpd="sng">
            <a:solidFill>
              <a:srgbClr val="68307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rgbClr val="68307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Solaire Thermique</a:t>
            </a:r>
            <a:endParaRPr sz="1800" b="1" i="0" u="none" strike="noStrike" cap="none" dirty="0">
              <a:solidFill>
                <a:srgbClr val="68307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65A5C45-1DEE-3BCC-80F8-DE60D080A7D0}"/>
              </a:ext>
            </a:extLst>
          </p:cNvPr>
          <p:cNvSpPr txBox="1"/>
          <p:nvPr/>
        </p:nvSpPr>
        <p:spPr>
          <a:xfrm>
            <a:off x="99646" y="1579827"/>
            <a:ext cx="783448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83071"/>
              </a:buClr>
              <a:buSzPts val="1800"/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Solaire </a:t>
            </a:r>
            <a:r>
              <a:rPr lang="fr-FR" sz="2000" b="1" dirty="0" smtClean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thermique </a:t>
            </a:r>
            <a:r>
              <a:rPr lang="fr-FR" sz="2000" b="1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:</a:t>
            </a:r>
          </a:p>
          <a:p>
            <a:pPr marL="800100" lvl="1" indent="-342900">
              <a:buClr>
                <a:srgbClr val="683071"/>
              </a:buClr>
              <a:buSzPts val="1800"/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Panneaux solaires thermiques, capteurs de chaleur à partir du rayonnement solaire.</a:t>
            </a:r>
          </a:p>
          <a:p>
            <a:pPr marL="800100" lvl="1" indent="-342900">
              <a:buClr>
                <a:srgbClr val="683071"/>
              </a:buClr>
              <a:buSzPts val="1800"/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Un échangeur de chaleur, transformant l’énergie </a:t>
            </a:r>
            <a:r>
              <a:rPr lang="fr-FR" sz="2000" dirty="0" smtClean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solaire </a:t>
            </a:r>
            <a:r>
              <a:rPr lang="fr-FR" sz="2000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en énergie thermique grâce à un fluide caloporteur. Cette énergie peut être utilisé pour le chauffage des bâtiments ou plus communément la production d’eau chaude sanitaire.</a:t>
            </a:r>
          </a:p>
          <a:p>
            <a:pPr marL="800100" lvl="1" indent="-342900">
              <a:buClr>
                <a:srgbClr val="683071"/>
              </a:buClr>
              <a:buSzPts val="1800"/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Chauffe-eau solaire pour application résidentiel : </a:t>
            </a:r>
            <a:r>
              <a:rPr lang="fr-FR" sz="2000" dirty="0" smtClean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5 000 </a:t>
            </a:r>
            <a:r>
              <a:rPr lang="fr-FR" sz="2000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à </a:t>
            </a:r>
            <a:r>
              <a:rPr lang="fr-FR" sz="2000" dirty="0" smtClean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7 000</a:t>
            </a:r>
            <a:r>
              <a:rPr lang="fr-FR" sz="2000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€ TTC ; Pour un système solaire combiné (SSC) : 15 000 à 20 000€ </a:t>
            </a:r>
          </a:p>
          <a:p>
            <a:pPr marL="800100" lvl="1" indent="-342900">
              <a:buClr>
                <a:srgbClr val="683071"/>
              </a:buClr>
              <a:buSzPts val="1800"/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Une installation chauffe-eau solaire est composée de 3 principaux éléments : </a:t>
            </a:r>
            <a:r>
              <a:rPr lang="fr-FR" sz="2000" dirty="0" smtClean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les </a:t>
            </a:r>
            <a:r>
              <a:rPr lang="fr-FR" sz="2000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capteurs thermiques, un ballon ECS solaire, un groupe hydraulique et son circuit de fluide.</a:t>
            </a:r>
          </a:p>
          <a:p>
            <a:pPr marL="800100" lvl="1" indent="-342900">
              <a:buClr>
                <a:srgbClr val="683071"/>
              </a:buClr>
              <a:buSzPts val="1800"/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Les installations solaires thermiques sont éligibles à Ma Prime Renov’, </a:t>
            </a:r>
            <a:r>
              <a:rPr lang="fr-FR" sz="2000" dirty="0" smtClean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Eco-logis91, </a:t>
            </a:r>
            <a:r>
              <a:rPr lang="fr-FR" sz="2000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et les primes CEE. </a:t>
            </a:r>
          </a:p>
          <a:p>
            <a:pPr marL="800100" lvl="1" indent="-342900">
              <a:buClr>
                <a:srgbClr val="683071"/>
              </a:buClr>
              <a:buSzPts val="1800"/>
              <a:buFont typeface="Wingdings" panose="05000000000000000000" pitchFamily="2" charset="2"/>
              <a:buChar char="Ø"/>
            </a:pPr>
            <a:endParaRPr lang="fr-FR" sz="2000" b="1" dirty="0">
              <a:solidFill>
                <a:srgbClr val="68307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6403C3F-8C0F-DC67-7F26-064FC447A1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864" y="1205806"/>
            <a:ext cx="4034103" cy="2269183"/>
          </a:xfrm>
          <a:prstGeom prst="rect">
            <a:avLst/>
          </a:prstGeom>
          <a:ln>
            <a:solidFill>
              <a:srgbClr val="683071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1E9356B-C173-0572-8560-A3B72664BD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263" y="3614479"/>
            <a:ext cx="3364829" cy="253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9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3278901" y="1109485"/>
            <a:ext cx="5745035" cy="873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fr-FR" sz="3600"/>
              <a:t>Merci de votre attention</a:t>
            </a:r>
            <a:endParaRPr lang="fr-FR" sz="3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11F20"/>
              </a:clrFrom>
              <a:clrTo>
                <a:srgbClr val="21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523" y="2168231"/>
            <a:ext cx="3541993" cy="27637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07137" y="4379097"/>
            <a:ext cx="2427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  <a:buClr>
                <a:srgbClr val="99CB38"/>
              </a:buClr>
              <a:buSzPct val="80000"/>
            </a:pPr>
            <a:r>
              <a:rPr lang="fr-FR" b="1" dirty="0">
                <a:solidFill>
                  <a:schemeClr val="bg1"/>
                </a:solidFill>
              </a:rPr>
              <a:t>alec-ouest-essonne.fr</a:t>
            </a: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>
          <a:xfrm>
            <a:off x="5194911" y="2843429"/>
            <a:ext cx="6997089" cy="380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r-FR" sz="20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Kevin Deneux &amp; Christian Casals</a:t>
            </a:r>
            <a:endParaRPr lang="fr-FR" sz="100" b="1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>
              <a:spcBef>
                <a:spcPts val="0"/>
              </a:spcBef>
            </a:pPr>
            <a:r>
              <a:rPr lang="fr-FR" sz="16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25 avenue des meuniers</a:t>
            </a:r>
          </a:p>
          <a:p>
            <a:pPr>
              <a:spcBef>
                <a:spcPts val="0"/>
              </a:spcBef>
            </a:pPr>
            <a:r>
              <a:rPr lang="fr-FR" sz="16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91150 Etampes</a:t>
            </a:r>
          </a:p>
          <a:p>
            <a:pPr>
              <a:spcBef>
                <a:spcPts val="0"/>
              </a:spcBef>
            </a:pPr>
            <a:endParaRPr lang="fr-FR" sz="16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>
              <a:spcBef>
                <a:spcPts val="0"/>
              </a:spcBef>
            </a:pPr>
            <a:r>
              <a:rPr lang="fr-FR" sz="16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Tél : 01 60 19 10 95</a:t>
            </a:r>
          </a:p>
        </p:txBody>
      </p:sp>
      <p:sp>
        <p:nvSpPr>
          <p:cNvPr id="2" name="Rectangle 1"/>
          <p:cNvSpPr/>
          <p:nvPr/>
        </p:nvSpPr>
        <p:spPr>
          <a:xfrm>
            <a:off x="235131" y="375227"/>
            <a:ext cx="2860766" cy="1468516"/>
          </a:xfrm>
          <a:prstGeom prst="rect">
            <a:avLst/>
          </a:prstGeom>
          <a:solidFill>
            <a:srgbClr val="683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086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a98fb99f78_0_70"/>
          <p:cNvSpPr txBox="1">
            <a:spLocks noGrp="1"/>
          </p:cNvSpPr>
          <p:nvPr>
            <p:ph idx="1"/>
          </p:nvPr>
        </p:nvSpPr>
        <p:spPr>
          <a:xfrm>
            <a:off x="242696" y="1639611"/>
            <a:ext cx="6105994" cy="3655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Calibri"/>
              <a:buChar char="►"/>
            </a:pPr>
            <a:r>
              <a:rPr lang="fr-FR" b="1" dirty="0">
                <a:solidFill>
                  <a:srgbClr val="683071"/>
                </a:solidFill>
                <a:latin typeface="Calibri"/>
                <a:ea typeface="Calibri"/>
                <a:cs typeface="Calibri"/>
                <a:sym typeface="Calibri"/>
              </a:rPr>
              <a:t>Association loi 1901 </a:t>
            </a:r>
            <a:r>
              <a:rPr lang="fr-FR" dirty="0">
                <a:solidFill>
                  <a:srgbClr val="683071"/>
                </a:solidFill>
                <a:latin typeface="Calibri"/>
                <a:ea typeface="Calibri"/>
                <a:cs typeface="Calibri"/>
                <a:sym typeface="Calibri"/>
              </a:rPr>
              <a:t>à but non lucratif, créée en 2011</a:t>
            </a:r>
            <a:endParaRPr b="1" dirty="0">
              <a:solidFill>
                <a:srgbClr val="6830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Calibri"/>
              <a:buChar char="►"/>
            </a:pPr>
            <a:r>
              <a:rPr lang="fr-FR" dirty="0">
                <a:solidFill>
                  <a:srgbClr val="683071"/>
                </a:solidFill>
                <a:latin typeface="Calibri"/>
                <a:ea typeface="Calibri"/>
                <a:cs typeface="Calibri"/>
                <a:sym typeface="Calibri"/>
              </a:rPr>
              <a:t>Conseil d’administration composé d’</a:t>
            </a:r>
            <a:r>
              <a:rPr lang="fr-FR" b="1" dirty="0">
                <a:solidFill>
                  <a:srgbClr val="683071"/>
                </a:solidFill>
                <a:latin typeface="Calibri"/>
                <a:ea typeface="Calibri"/>
                <a:cs typeface="Calibri"/>
                <a:sym typeface="Calibri"/>
              </a:rPr>
              <a:t>élus</a:t>
            </a:r>
            <a:r>
              <a:rPr lang="fr-FR" dirty="0">
                <a:solidFill>
                  <a:srgbClr val="683071"/>
                </a:solidFill>
                <a:latin typeface="Calibri"/>
                <a:ea typeface="Calibri"/>
                <a:cs typeface="Calibri"/>
                <a:sym typeface="Calibri"/>
              </a:rPr>
              <a:t> référents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Calibri"/>
              <a:buChar char="►"/>
            </a:pPr>
            <a:r>
              <a:rPr lang="fr-FR" dirty="0">
                <a:solidFill>
                  <a:srgbClr val="683071"/>
                </a:solidFill>
                <a:latin typeface="Calibri"/>
                <a:ea typeface="Calibri"/>
                <a:cs typeface="Calibri"/>
                <a:sym typeface="Calibri"/>
              </a:rPr>
              <a:t>Financée par </a:t>
            </a:r>
            <a:r>
              <a:rPr lang="fr-FR" dirty="0" smtClean="0">
                <a:solidFill>
                  <a:srgbClr val="683071"/>
                </a:solidFill>
                <a:latin typeface="Calibri"/>
                <a:ea typeface="Calibri"/>
                <a:cs typeface="Calibri"/>
                <a:sym typeface="Calibri"/>
              </a:rPr>
              <a:t>les intercommunalités, le Département, la Région et l’Etat</a:t>
            </a:r>
            <a:endParaRPr dirty="0">
              <a:solidFill>
                <a:srgbClr val="6830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rgbClr val="683071"/>
                </a:solidFill>
                <a:latin typeface="Calibri"/>
                <a:ea typeface="Calibri"/>
                <a:cs typeface="Calibri"/>
                <a:sym typeface="Calibri"/>
              </a:rPr>
              <a:t>Un territoire couvert de plus de </a:t>
            </a:r>
            <a:r>
              <a:rPr lang="fr-FR" dirty="0" smtClean="0">
                <a:solidFill>
                  <a:srgbClr val="683071"/>
                </a:solidFill>
                <a:latin typeface="Calibri"/>
                <a:ea typeface="Calibri"/>
                <a:cs typeface="Calibri"/>
                <a:sym typeface="Calibri"/>
              </a:rPr>
              <a:t>420 </a:t>
            </a:r>
            <a:r>
              <a:rPr lang="fr-FR" dirty="0">
                <a:solidFill>
                  <a:srgbClr val="683071"/>
                </a:solidFill>
                <a:latin typeface="Calibri"/>
                <a:ea typeface="Calibri"/>
                <a:cs typeface="Calibri"/>
                <a:sym typeface="Calibri"/>
              </a:rPr>
              <a:t>000 habitants</a:t>
            </a:r>
            <a:endParaRPr dirty="0">
              <a:solidFill>
                <a:srgbClr val="6830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rgbClr val="683071"/>
                </a:solidFill>
                <a:latin typeface="Calibri"/>
                <a:ea typeface="Calibri"/>
                <a:cs typeface="Calibri"/>
                <a:sym typeface="Calibri"/>
              </a:rPr>
              <a:t>Une équipe de </a:t>
            </a:r>
            <a:r>
              <a:rPr lang="fr-FR" dirty="0" smtClean="0">
                <a:solidFill>
                  <a:srgbClr val="683071"/>
                </a:solidFill>
                <a:latin typeface="Calibri"/>
                <a:ea typeface="Calibri"/>
                <a:cs typeface="Calibri"/>
                <a:sym typeface="Calibri"/>
              </a:rPr>
              <a:t>16 </a:t>
            </a:r>
            <a:r>
              <a:rPr lang="fr-FR" dirty="0">
                <a:solidFill>
                  <a:srgbClr val="683071"/>
                </a:solidFill>
                <a:latin typeface="Calibri"/>
                <a:ea typeface="Calibri"/>
                <a:cs typeface="Calibri"/>
                <a:sym typeface="Calibri"/>
              </a:rPr>
              <a:t>personnes</a:t>
            </a:r>
            <a:endParaRPr dirty="0">
              <a:solidFill>
                <a:srgbClr val="6830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rgbClr val="6830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rgbClr val="683071"/>
                </a:solidFill>
                <a:latin typeface="Calibri"/>
                <a:ea typeface="Calibri"/>
                <a:cs typeface="Calibri"/>
                <a:sym typeface="Calibri"/>
              </a:rPr>
              <a:t>La mission </a:t>
            </a:r>
            <a:r>
              <a:rPr lang="fr-FR" dirty="0" smtClean="0">
                <a:solidFill>
                  <a:srgbClr val="683071"/>
                </a:solidFill>
                <a:latin typeface="Calibri"/>
                <a:ea typeface="Calibri"/>
                <a:cs typeface="Calibri"/>
                <a:sym typeface="Calibri"/>
              </a:rPr>
              <a:t>principale de </a:t>
            </a:r>
            <a:r>
              <a:rPr lang="fr-FR" dirty="0">
                <a:solidFill>
                  <a:srgbClr val="683071"/>
                </a:solidFill>
                <a:latin typeface="Calibri"/>
                <a:ea typeface="Calibri"/>
                <a:cs typeface="Calibri"/>
                <a:sym typeface="Calibri"/>
              </a:rPr>
              <a:t>l’ALEC OE :</a:t>
            </a:r>
            <a:endParaRPr dirty="0">
              <a:solidFill>
                <a:srgbClr val="6830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2100" i="1" dirty="0">
                <a:solidFill>
                  <a:srgbClr val="68307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fr-FR" sz="2100" b="1" i="1" dirty="0" smtClean="0">
                <a:solidFill>
                  <a:srgbClr val="683071"/>
                </a:solidFill>
                <a:latin typeface="Calibri"/>
                <a:ea typeface="Calibri"/>
                <a:cs typeface="Calibri"/>
                <a:sym typeface="Calibri"/>
              </a:rPr>
              <a:t>Sensibiliser, mobiliser </a:t>
            </a:r>
            <a:r>
              <a:rPr lang="fr-FR" sz="2100" b="1" i="1" dirty="0">
                <a:solidFill>
                  <a:srgbClr val="683071"/>
                </a:solidFill>
                <a:latin typeface="Calibri"/>
                <a:ea typeface="Calibri"/>
                <a:cs typeface="Calibri"/>
                <a:sym typeface="Calibri"/>
              </a:rPr>
              <a:t>et </a:t>
            </a:r>
            <a:r>
              <a:rPr lang="fr-FR" sz="2100" b="1" i="1" dirty="0" smtClean="0">
                <a:solidFill>
                  <a:srgbClr val="683071"/>
                </a:solidFill>
                <a:latin typeface="Calibri"/>
                <a:ea typeface="Calibri"/>
                <a:cs typeface="Calibri"/>
                <a:sym typeface="Calibri"/>
              </a:rPr>
              <a:t>impliquer </a:t>
            </a:r>
            <a:r>
              <a:rPr lang="fr-FR" sz="2100" i="1" dirty="0" smtClean="0">
                <a:solidFill>
                  <a:srgbClr val="683071"/>
                </a:solidFill>
                <a:latin typeface="Calibri"/>
                <a:ea typeface="Calibri"/>
                <a:cs typeface="Calibri"/>
                <a:sym typeface="Calibri"/>
              </a:rPr>
              <a:t>les </a:t>
            </a:r>
            <a:r>
              <a:rPr lang="fr-FR" sz="2100" i="1" dirty="0">
                <a:solidFill>
                  <a:srgbClr val="683071"/>
                </a:solidFill>
                <a:latin typeface="Calibri"/>
                <a:ea typeface="Calibri"/>
                <a:cs typeface="Calibri"/>
                <a:sym typeface="Calibri"/>
              </a:rPr>
              <a:t>acteurs à la sobriété énergétique des territoires”</a:t>
            </a:r>
            <a:endParaRPr sz="2100" i="1" dirty="0">
              <a:solidFill>
                <a:srgbClr val="6830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86181" y="444421"/>
            <a:ext cx="4132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683071"/>
                </a:solidFill>
              </a:rPr>
              <a:t>L’ALEC </a:t>
            </a:r>
            <a:r>
              <a:rPr lang="fr-FR" sz="3200" b="1" dirty="0" smtClean="0">
                <a:solidFill>
                  <a:srgbClr val="683071"/>
                </a:solidFill>
              </a:rPr>
              <a:t>Ouest Essonne</a:t>
            </a:r>
            <a:endParaRPr lang="fr-FR" sz="3200" b="1" dirty="0">
              <a:solidFill>
                <a:srgbClr val="68307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86181" y="883827"/>
            <a:ext cx="6835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683071"/>
                </a:solidFill>
              </a:rPr>
              <a:t>Agence Locale de l’Energie du Climat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993F5FC-84AC-47D5-A5CB-D756E488C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5259" y="6573997"/>
            <a:ext cx="280781" cy="233589"/>
          </a:xfrm>
        </p:spPr>
        <p:txBody>
          <a:bodyPr/>
          <a:lstStyle/>
          <a:p>
            <a:pPr algn="ctr"/>
            <a:fld id="{001D62EA-DFB8-4E92-AA8A-B5825C9DEBF8}" type="slidenum">
              <a:rPr lang="fr-FR" sz="800" smtClean="0"/>
              <a:pPr algn="ctr"/>
              <a:t>3</a:t>
            </a:fld>
            <a:endParaRPr lang="fr-FR" sz="800" dirty="0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FC4451E2-A193-466A-9B52-6EC8610E32CA}"/>
              </a:ext>
            </a:extLst>
          </p:cNvPr>
          <p:cNvGrpSpPr/>
          <p:nvPr/>
        </p:nvGrpSpPr>
        <p:grpSpPr>
          <a:xfrm>
            <a:off x="5226354" y="903952"/>
            <a:ext cx="6482250" cy="5177341"/>
            <a:chOff x="7328116" y="881231"/>
            <a:chExt cx="6482250" cy="5177341"/>
          </a:xfrm>
        </p:grpSpPr>
        <p:sp>
          <p:nvSpPr>
            <p:cNvPr id="35" name="CustomShape 16">
              <a:extLst>
                <a:ext uri="{FF2B5EF4-FFF2-40B4-BE49-F238E27FC236}">
                  <a16:creationId xmlns:a16="http://schemas.microsoft.com/office/drawing/2014/main" id="{762B5E55-CD18-4A08-9C70-E50A02B52F44}"/>
                </a:ext>
              </a:extLst>
            </p:cNvPr>
            <p:cNvSpPr/>
            <p:nvPr/>
          </p:nvSpPr>
          <p:spPr>
            <a:xfrm>
              <a:off x="8306733" y="5561901"/>
              <a:ext cx="1645560" cy="460211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200" b="1" i="1" strike="noStrike" spc="-1" dirty="0">
                  <a:solidFill>
                    <a:srgbClr val="FFC000"/>
                  </a:solidFill>
                  <a:latin typeface="Calibri"/>
                  <a:ea typeface="DejaVu Sans"/>
                </a:rPr>
                <a:t>Angerville</a:t>
              </a:r>
              <a:r>
                <a:rPr sz="1200" dirty="0"/>
                <a:t/>
              </a:r>
              <a:br>
                <a:rPr sz="1200" dirty="0"/>
              </a:br>
              <a:r>
                <a:rPr lang="fr-FR" sz="1200" b="0" i="1" strike="noStrike" spc="-1" dirty="0">
                  <a:solidFill>
                    <a:srgbClr val="808080"/>
                  </a:solidFill>
                  <a:latin typeface="Calibri"/>
                  <a:ea typeface="DejaVu Sans"/>
                </a:rPr>
                <a:t>Permanence</a:t>
              </a:r>
              <a:endParaRPr lang="fr-FR" sz="1200" b="0" strike="noStrike" spc="-1" dirty="0">
                <a:latin typeface="Arial"/>
              </a:endParaRPr>
            </a:p>
          </p:txBody>
        </p:sp>
        <p:sp>
          <p:nvSpPr>
            <p:cNvPr id="36" name="CustomShape 17">
              <a:extLst>
                <a:ext uri="{FF2B5EF4-FFF2-40B4-BE49-F238E27FC236}">
                  <a16:creationId xmlns:a16="http://schemas.microsoft.com/office/drawing/2014/main" id="{8165286D-E8E2-4E25-882C-6558CCF3A0C2}"/>
                </a:ext>
              </a:extLst>
            </p:cNvPr>
            <p:cNvSpPr/>
            <p:nvPr/>
          </p:nvSpPr>
          <p:spPr>
            <a:xfrm>
              <a:off x="8790193" y="2382239"/>
              <a:ext cx="1645560" cy="275545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200" b="0" i="1" strike="noStrike" spc="-1" dirty="0">
                  <a:solidFill>
                    <a:srgbClr val="808080"/>
                  </a:solidFill>
                  <a:latin typeface="Calibri"/>
                  <a:ea typeface="DejaVu Sans"/>
                </a:rPr>
                <a:t>Permanence ?</a:t>
              </a:r>
              <a:endParaRPr lang="fr-FR" sz="1200" b="0" strike="noStrike" spc="-1" dirty="0">
                <a:latin typeface="Arial"/>
              </a:endParaRPr>
            </a:p>
          </p:txBody>
        </p:sp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CD0152DE-7474-4814-A840-E406C6A98C75}"/>
                </a:ext>
              </a:extLst>
            </p:cNvPr>
            <p:cNvGrpSpPr/>
            <p:nvPr/>
          </p:nvGrpSpPr>
          <p:grpSpPr>
            <a:xfrm>
              <a:off x="7328116" y="881231"/>
              <a:ext cx="6482250" cy="5177341"/>
              <a:chOff x="5454534" y="736808"/>
              <a:chExt cx="6482250" cy="5177341"/>
            </a:xfrm>
          </p:grpSpPr>
          <p:sp>
            <p:nvSpPr>
              <p:cNvPr id="38" name="CustomShape 6">
                <a:extLst>
                  <a:ext uri="{FF2B5EF4-FFF2-40B4-BE49-F238E27FC236}">
                    <a16:creationId xmlns:a16="http://schemas.microsoft.com/office/drawing/2014/main" id="{848E4690-17B9-4D08-893D-1F6DCAC2481A}"/>
                  </a:ext>
                </a:extLst>
              </p:cNvPr>
              <p:cNvSpPr/>
              <p:nvPr/>
            </p:nvSpPr>
            <p:spPr>
              <a:xfrm>
                <a:off x="7471995" y="1244328"/>
                <a:ext cx="1180800" cy="460211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fr-FR" sz="1200" b="1" strike="noStrike" spc="-1" dirty="0">
                    <a:solidFill>
                      <a:srgbClr val="C00000"/>
                    </a:solidFill>
                    <a:latin typeface="Calibri"/>
                    <a:ea typeface="DejaVu Sans"/>
                  </a:rPr>
                  <a:t>PALAISEAU</a:t>
                </a:r>
                <a:r>
                  <a:rPr sz="1200" dirty="0"/>
                  <a:t/>
                </a:r>
                <a:br>
                  <a:rPr sz="1200" dirty="0"/>
                </a:br>
                <a:r>
                  <a:rPr lang="fr-FR" sz="1200" b="0" strike="noStrike" spc="-1" dirty="0">
                    <a:solidFill>
                      <a:srgbClr val="000000"/>
                    </a:solidFill>
                    <a:latin typeface="Calibri"/>
                    <a:ea typeface="DejaVu Sans"/>
                  </a:rPr>
                  <a:t>Siège</a:t>
                </a:r>
                <a:endParaRPr lang="fr-FR" sz="1200" b="0" strike="noStrike" spc="-1" dirty="0">
                  <a:latin typeface="Arial"/>
                </a:endParaRPr>
              </a:p>
            </p:txBody>
          </p:sp>
          <p:sp>
            <p:nvSpPr>
              <p:cNvPr id="39" name="CustomShape 9">
                <a:extLst>
                  <a:ext uri="{FF2B5EF4-FFF2-40B4-BE49-F238E27FC236}">
                    <a16:creationId xmlns:a16="http://schemas.microsoft.com/office/drawing/2014/main" id="{9AE84B3B-421D-4012-B94B-B4ED2D3F311B}"/>
                  </a:ext>
                </a:extLst>
              </p:cNvPr>
              <p:cNvSpPr/>
              <p:nvPr/>
            </p:nvSpPr>
            <p:spPr>
              <a:xfrm>
                <a:off x="6173798" y="3671724"/>
                <a:ext cx="1645560" cy="460211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fr-FR" sz="1200" b="1" i="1" strike="noStrike" spc="-1" dirty="0">
                    <a:solidFill>
                      <a:srgbClr val="FFC000"/>
                    </a:solidFill>
                    <a:latin typeface="Calibri"/>
                    <a:ea typeface="DejaVu Sans"/>
                  </a:rPr>
                  <a:t>Dourdan</a:t>
                </a:r>
                <a:r>
                  <a:rPr sz="1200" dirty="0"/>
                  <a:t/>
                </a:r>
                <a:br>
                  <a:rPr sz="1200" dirty="0"/>
                </a:br>
                <a:r>
                  <a:rPr lang="fr-FR" sz="1200" b="0" i="1" strike="noStrike" spc="-1" dirty="0">
                    <a:solidFill>
                      <a:srgbClr val="808080"/>
                    </a:solidFill>
                    <a:latin typeface="Calibri"/>
                    <a:ea typeface="DejaVu Sans"/>
                  </a:rPr>
                  <a:t>Permanence</a:t>
                </a:r>
                <a:endParaRPr lang="fr-FR" sz="1200" b="0" strike="noStrike" spc="-1" dirty="0">
                  <a:latin typeface="Arial"/>
                </a:endParaRPr>
              </a:p>
            </p:txBody>
          </p:sp>
          <p:sp>
            <p:nvSpPr>
              <p:cNvPr id="40" name="CustomShape 7">
                <a:extLst>
                  <a:ext uri="{FF2B5EF4-FFF2-40B4-BE49-F238E27FC236}">
                    <a16:creationId xmlns:a16="http://schemas.microsoft.com/office/drawing/2014/main" id="{C1EC66DD-8FF3-4FCF-B7F4-CF82D358F445}"/>
                  </a:ext>
                </a:extLst>
              </p:cNvPr>
              <p:cNvSpPr/>
              <p:nvPr/>
            </p:nvSpPr>
            <p:spPr>
              <a:xfrm>
                <a:off x="6333716" y="4144450"/>
                <a:ext cx="1576080" cy="460211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fr-FR" sz="1200" b="1" strike="noStrike" spc="-1" dirty="0">
                    <a:solidFill>
                      <a:srgbClr val="C00000"/>
                    </a:solidFill>
                    <a:latin typeface="Calibri"/>
                    <a:ea typeface="DejaVu Sans"/>
                  </a:rPr>
                  <a:t>ETAMPES</a:t>
                </a:r>
                <a:r>
                  <a:rPr sz="1200" dirty="0"/>
                  <a:t/>
                </a:r>
                <a:br>
                  <a:rPr sz="1200" dirty="0"/>
                </a:br>
                <a:r>
                  <a:rPr lang="fr-FR" sz="1200" b="0" strike="noStrike" spc="-1" dirty="0">
                    <a:solidFill>
                      <a:srgbClr val="0D0D0D"/>
                    </a:solidFill>
                    <a:latin typeface="Calibri"/>
                    <a:ea typeface="DejaVu Sans"/>
                  </a:rPr>
                  <a:t>Antenne Sud</a:t>
                </a:r>
                <a:endParaRPr lang="fr-FR" sz="1200" b="0" strike="noStrike" spc="-1" dirty="0">
                  <a:latin typeface="Arial"/>
                </a:endParaRPr>
              </a:p>
            </p:txBody>
          </p:sp>
          <p:grpSp>
            <p:nvGrpSpPr>
              <p:cNvPr id="41" name="Google Shape;193;ga98fb99f78_0_70">
                <a:extLst>
                  <a:ext uri="{FF2B5EF4-FFF2-40B4-BE49-F238E27FC236}">
                    <a16:creationId xmlns:a16="http://schemas.microsoft.com/office/drawing/2014/main" id="{E42E736F-0611-4405-BA54-5550ADB14DEC}"/>
                  </a:ext>
                </a:extLst>
              </p:cNvPr>
              <p:cNvGrpSpPr/>
              <p:nvPr/>
            </p:nvGrpSpPr>
            <p:grpSpPr>
              <a:xfrm>
                <a:off x="5454534" y="736808"/>
                <a:ext cx="6482250" cy="5177341"/>
                <a:chOff x="5711453" y="763725"/>
                <a:chExt cx="6482250" cy="5177341"/>
              </a:xfrm>
            </p:grpSpPr>
            <p:pic>
              <p:nvPicPr>
                <p:cNvPr id="51" name="Google Shape;194;ga98fb99f78_0_70">
                  <a:extLst>
                    <a:ext uri="{FF2B5EF4-FFF2-40B4-BE49-F238E27FC236}">
                      <a16:creationId xmlns:a16="http://schemas.microsoft.com/office/drawing/2014/main" id="{F5B7EB6B-905E-4FDA-9BC3-1085EB48E7BA}"/>
                    </a:ext>
                  </a:extLst>
                </p:cNvPr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-6920" r="6920"/>
                <a:stretch/>
              </p:blipFill>
              <p:spPr>
                <a:xfrm>
                  <a:off x="5711453" y="810728"/>
                  <a:ext cx="6482250" cy="513033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2" name="Google Shape;195;ga98fb99f78_0_70">
                  <a:extLst>
                    <a:ext uri="{FF2B5EF4-FFF2-40B4-BE49-F238E27FC236}">
                      <a16:creationId xmlns:a16="http://schemas.microsoft.com/office/drawing/2014/main" id="{DE19B0C6-A617-4D90-A05C-52DC13B06FA1}"/>
                    </a:ext>
                  </a:extLst>
                </p:cNvPr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7520814" y="2088019"/>
                  <a:ext cx="929179" cy="55536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3" name="Google Shape;196;ga98fb99f78_0_70">
                  <a:extLst>
                    <a:ext uri="{FF2B5EF4-FFF2-40B4-BE49-F238E27FC236}">
                      <a16:creationId xmlns:a16="http://schemas.microsoft.com/office/drawing/2014/main" id="{B996AC4F-4B76-423C-B91A-DC9066303D05}"/>
                    </a:ext>
                  </a:extLst>
                </p:cNvPr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8280227" y="763725"/>
                  <a:ext cx="824798" cy="5453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4" name="Google Shape;197;ga98fb99f78_0_70">
                  <a:extLst>
                    <a:ext uri="{FF2B5EF4-FFF2-40B4-BE49-F238E27FC236}">
                      <a16:creationId xmlns:a16="http://schemas.microsoft.com/office/drawing/2014/main" id="{E9E7F2EE-4E99-445B-81C2-9D663CC89964}"/>
                    </a:ext>
                  </a:extLst>
                </p:cNvPr>
                <p:cNvPicPr preferRelativeResize="0"/>
                <p:nvPr/>
              </p:nvPicPr>
              <p:blipFill>
                <a:blip r:embed="rId6">
                  <a:alphaModFix/>
                </a:blip>
                <a:stretch>
                  <a:fillRect/>
                </a:stretch>
              </p:blipFill>
              <p:spPr>
                <a:xfrm>
                  <a:off x="7253497" y="4714137"/>
                  <a:ext cx="557100" cy="7713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5" name="Google Shape;198;ga98fb99f78_0_70">
                  <a:extLst>
                    <a:ext uri="{FF2B5EF4-FFF2-40B4-BE49-F238E27FC236}">
                      <a16:creationId xmlns:a16="http://schemas.microsoft.com/office/drawing/2014/main" id="{939CFBD9-2EB3-44B1-B02C-514D01F5F831}"/>
                    </a:ext>
                  </a:extLst>
                </p:cNvPr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l="4177" t="7030" r="8600" b="9663"/>
                <a:stretch/>
              </p:blipFill>
              <p:spPr>
                <a:xfrm>
                  <a:off x="7020473" y="2910025"/>
                  <a:ext cx="807600" cy="77134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2" name="Group 10">
                <a:extLst>
                  <a:ext uri="{FF2B5EF4-FFF2-40B4-BE49-F238E27FC236}">
                    <a16:creationId xmlns:a16="http://schemas.microsoft.com/office/drawing/2014/main" id="{77CB0F1F-288D-4793-83B4-6D7950CCAD2D}"/>
                  </a:ext>
                </a:extLst>
              </p:cNvPr>
              <p:cNvGrpSpPr/>
              <p:nvPr/>
            </p:nvGrpSpPr>
            <p:grpSpPr>
              <a:xfrm>
                <a:off x="8062395" y="5183536"/>
                <a:ext cx="197280" cy="266400"/>
                <a:chOff x="6435000" y="3187440"/>
                <a:chExt cx="197280" cy="266400"/>
              </a:xfrm>
            </p:grpSpPr>
            <p:pic>
              <p:nvPicPr>
                <p:cNvPr id="49" name="Picture 2_7" descr="Image associée">
                  <a:extLst>
                    <a:ext uri="{FF2B5EF4-FFF2-40B4-BE49-F238E27FC236}">
                      <a16:creationId xmlns:a16="http://schemas.microsoft.com/office/drawing/2014/main" id="{7AA12677-E127-4D09-B500-3842B48C9FD9}"/>
                    </a:ext>
                  </a:extLst>
                </p:cNvPr>
                <p:cNvPicPr/>
                <p:nvPr/>
              </p:nvPicPr>
              <p:blipFill>
                <a:blip r:embed="rId8"/>
                <a:stretch/>
              </p:blipFill>
              <p:spPr>
                <a:xfrm>
                  <a:off x="6435000" y="3187440"/>
                  <a:ext cx="197280" cy="26640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50" name="CustomShape 11">
                  <a:extLst>
                    <a:ext uri="{FF2B5EF4-FFF2-40B4-BE49-F238E27FC236}">
                      <a16:creationId xmlns:a16="http://schemas.microsoft.com/office/drawing/2014/main" id="{3960DC8E-2A75-406F-A321-69104291F9C1}"/>
                    </a:ext>
                  </a:extLst>
                </p:cNvPr>
                <p:cNvSpPr/>
                <p:nvPr/>
              </p:nvSpPr>
              <p:spPr>
                <a:xfrm>
                  <a:off x="6474960" y="3222720"/>
                  <a:ext cx="90720" cy="9288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grpSp>
            <p:nvGrpSpPr>
              <p:cNvPr id="43" name="Group 10">
                <a:extLst>
                  <a:ext uri="{FF2B5EF4-FFF2-40B4-BE49-F238E27FC236}">
                    <a16:creationId xmlns:a16="http://schemas.microsoft.com/office/drawing/2014/main" id="{8B8990B4-73F5-41B7-91FD-8B9C6B99A048}"/>
                  </a:ext>
                </a:extLst>
              </p:cNvPr>
              <p:cNvGrpSpPr/>
              <p:nvPr/>
            </p:nvGrpSpPr>
            <p:grpSpPr>
              <a:xfrm>
                <a:off x="8062395" y="3008937"/>
                <a:ext cx="197280" cy="266400"/>
                <a:chOff x="6435000" y="3187440"/>
                <a:chExt cx="197280" cy="266400"/>
              </a:xfrm>
            </p:grpSpPr>
            <p:pic>
              <p:nvPicPr>
                <p:cNvPr id="47" name="Picture 2_7" descr="Image associée">
                  <a:extLst>
                    <a:ext uri="{FF2B5EF4-FFF2-40B4-BE49-F238E27FC236}">
                      <a16:creationId xmlns:a16="http://schemas.microsoft.com/office/drawing/2014/main" id="{CD4E36FB-A113-496A-8C2F-F8C8C0D3EFC4}"/>
                    </a:ext>
                  </a:extLst>
                </p:cNvPr>
                <p:cNvPicPr/>
                <p:nvPr/>
              </p:nvPicPr>
              <p:blipFill>
                <a:blip r:embed="rId8"/>
                <a:stretch/>
              </p:blipFill>
              <p:spPr>
                <a:xfrm>
                  <a:off x="6435000" y="3187440"/>
                  <a:ext cx="197280" cy="26640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48" name="CustomShape 11">
                  <a:extLst>
                    <a:ext uri="{FF2B5EF4-FFF2-40B4-BE49-F238E27FC236}">
                      <a16:creationId xmlns:a16="http://schemas.microsoft.com/office/drawing/2014/main" id="{1F412991-9EBE-46AF-8699-5AF614EEA495}"/>
                    </a:ext>
                  </a:extLst>
                </p:cNvPr>
                <p:cNvSpPr/>
                <p:nvPr/>
              </p:nvSpPr>
              <p:spPr>
                <a:xfrm>
                  <a:off x="6474960" y="3222720"/>
                  <a:ext cx="90720" cy="9288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grpSp>
            <p:nvGrpSpPr>
              <p:cNvPr id="44" name="Group 12">
                <a:extLst>
                  <a:ext uri="{FF2B5EF4-FFF2-40B4-BE49-F238E27FC236}">
                    <a16:creationId xmlns:a16="http://schemas.microsoft.com/office/drawing/2014/main" id="{198A8A94-06E6-4474-B5F1-AEF8AEA50A02}"/>
                  </a:ext>
                </a:extLst>
              </p:cNvPr>
              <p:cNvGrpSpPr/>
              <p:nvPr/>
            </p:nvGrpSpPr>
            <p:grpSpPr>
              <a:xfrm>
                <a:off x="8735611" y="1847748"/>
                <a:ext cx="197280" cy="266400"/>
                <a:chOff x="6403680" y="4950000"/>
                <a:chExt cx="197280" cy="266400"/>
              </a:xfrm>
            </p:grpSpPr>
            <p:pic>
              <p:nvPicPr>
                <p:cNvPr id="45" name="Picture 2_8" descr="Image associée">
                  <a:extLst>
                    <a:ext uri="{FF2B5EF4-FFF2-40B4-BE49-F238E27FC236}">
                      <a16:creationId xmlns:a16="http://schemas.microsoft.com/office/drawing/2014/main" id="{98240E59-4A4E-4860-AA0F-256E2A316972}"/>
                    </a:ext>
                  </a:extLst>
                </p:cNvPr>
                <p:cNvPicPr/>
                <p:nvPr/>
              </p:nvPicPr>
              <p:blipFill>
                <a:blip r:embed="rId8"/>
                <a:stretch/>
              </p:blipFill>
              <p:spPr>
                <a:xfrm>
                  <a:off x="6403680" y="4950000"/>
                  <a:ext cx="197280" cy="26640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46" name="CustomShape 13">
                  <a:extLst>
                    <a:ext uri="{FF2B5EF4-FFF2-40B4-BE49-F238E27FC236}">
                      <a16:creationId xmlns:a16="http://schemas.microsoft.com/office/drawing/2014/main" id="{D5276689-CA99-4C61-B63A-9373394C2F0D}"/>
                    </a:ext>
                  </a:extLst>
                </p:cNvPr>
                <p:cNvSpPr/>
                <p:nvPr/>
              </p:nvSpPr>
              <p:spPr>
                <a:xfrm>
                  <a:off x="6443640" y="4985280"/>
                  <a:ext cx="91080" cy="9288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</p:grpSp>
      </p:grpSp>
    </p:spTree>
    <p:extLst>
      <p:ext uri="{BB962C8B-B14F-4D97-AF65-F5344CB8AC3E}">
        <p14:creationId xmlns:p14="http://schemas.microsoft.com/office/powerpoint/2010/main" val="11840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c3592a1eed_17_55"/>
          <p:cNvSpPr/>
          <p:nvPr/>
        </p:nvSpPr>
        <p:spPr>
          <a:xfrm>
            <a:off x="563880" y="599440"/>
            <a:ext cx="4236720" cy="873760"/>
          </a:xfrm>
          <a:prstGeom prst="roundRect">
            <a:avLst>
              <a:gd name="adj" fmla="val 16667"/>
            </a:avLst>
          </a:prstGeom>
          <a:solidFill>
            <a:srgbClr val="6830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gc3592a1eed_17_55"/>
          <p:cNvSpPr txBox="1">
            <a:spLocks noGrp="1"/>
          </p:cNvSpPr>
          <p:nvPr>
            <p:ph type="sldNum" idx="12"/>
          </p:nvPr>
        </p:nvSpPr>
        <p:spPr>
          <a:xfrm>
            <a:off x="11635739" y="6573997"/>
            <a:ext cx="228789" cy="2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80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sz="800" dirty="0"/>
          </a:p>
        </p:txBody>
      </p:sp>
      <p:sp>
        <p:nvSpPr>
          <p:cNvPr id="621" name="Google Shape;621;gc3592a1eed_17_55"/>
          <p:cNvSpPr txBox="1"/>
          <p:nvPr/>
        </p:nvSpPr>
        <p:spPr>
          <a:xfrm>
            <a:off x="646272" y="801880"/>
            <a:ext cx="4071936" cy="873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</a:pPr>
            <a:r>
              <a:rPr lang="fr-FR" sz="28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Missions de </a:t>
            </a:r>
            <a:r>
              <a:rPr lang="fr-FR" sz="2800" b="1" i="0" u="none" strike="noStrike" cap="none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l’ALEC</a:t>
            </a:r>
            <a:endParaRPr sz="4000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2" name="Google Shape;622;gc3592a1eed_17_55"/>
          <p:cNvSpPr/>
          <p:nvPr/>
        </p:nvSpPr>
        <p:spPr>
          <a:xfrm>
            <a:off x="8058251" y="298175"/>
            <a:ext cx="2271712" cy="628650"/>
          </a:xfrm>
          <a:prstGeom prst="roundRect">
            <a:avLst>
              <a:gd name="adj" fmla="val 26667"/>
            </a:avLst>
          </a:prstGeom>
          <a:noFill/>
          <a:ln w="44450" cap="flat" cmpd="sng">
            <a:solidFill>
              <a:srgbClr val="68307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rgbClr val="68307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Notre objectif :</a:t>
            </a:r>
            <a:endParaRPr sz="1800" b="1" i="0" u="none" strike="noStrike" cap="none" dirty="0">
              <a:solidFill>
                <a:srgbClr val="68307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3" name="Google Shape;623;gc3592a1eed_17_55"/>
          <p:cNvSpPr txBox="1"/>
          <p:nvPr/>
        </p:nvSpPr>
        <p:spPr>
          <a:xfrm>
            <a:off x="7601363" y="953005"/>
            <a:ext cx="31854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 dirty="0">
                <a:solidFill>
                  <a:srgbClr val="68307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maîtrise de l’énergie !</a:t>
            </a:r>
            <a:endParaRPr sz="2000" b="1" dirty="0">
              <a:solidFill>
                <a:srgbClr val="68307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D3B357A-9EE3-67D6-A835-D35DF62AC1AE}"/>
              </a:ext>
            </a:extLst>
          </p:cNvPr>
          <p:cNvSpPr txBox="1"/>
          <p:nvPr/>
        </p:nvSpPr>
        <p:spPr>
          <a:xfrm>
            <a:off x="1510231" y="1857920"/>
            <a:ext cx="30001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Conseil </a:t>
            </a:r>
            <a:r>
              <a:rPr lang="fr-FR" sz="1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auprès des ménages </a:t>
            </a:r>
            <a:r>
              <a:rPr lang="fr-FR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endParaRPr lang="fr-FR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fr-FR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Conseil technique et financier aux particuliers sur leurs travaux de rénovation énergétique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078B6203-F61B-12DD-9E5B-83B626337FDA}"/>
              </a:ext>
            </a:extLst>
          </p:cNvPr>
          <p:cNvSpPr txBox="1"/>
          <p:nvPr/>
        </p:nvSpPr>
        <p:spPr>
          <a:xfrm>
            <a:off x="5929745" y="1892339"/>
            <a:ext cx="28636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Conseil </a:t>
            </a:r>
            <a:r>
              <a:rPr lang="fr-FR" sz="1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auprès des collectivités </a:t>
            </a:r>
            <a:r>
              <a:rPr lang="fr-FR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  <a:p>
            <a:pPr algn="ctr"/>
            <a:r>
              <a:rPr lang="fr-FR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Econome de flux - Suivi énergétique du patrimoine des collectivités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F6B371E4-D7B0-11E1-FE9E-E34736385A2A}"/>
              </a:ext>
            </a:extLst>
          </p:cNvPr>
          <p:cNvSpPr txBox="1"/>
          <p:nvPr/>
        </p:nvSpPr>
        <p:spPr>
          <a:xfrm>
            <a:off x="6318793" y="3285490"/>
            <a:ext cx="25127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Plan Climat Air Énergie Territorial : </a:t>
            </a:r>
          </a:p>
          <a:p>
            <a:pPr algn="ctr"/>
            <a:r>
              <a:rPr lang="fr-FR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Accompagnement des PCAET des collectivités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FE945BF1-4303-30E3-401B-6D8AEC1F336B}"/>
              </a:ext>
            </a:extLst>
          </p:cNvPr>
          <p:cNvSpPr txBox="1"/>
          <p:nvPr/>
        </p:nvSpPr>
        <p:spPr>
          <a:xfrm>
            <a:off x="1416469" y="3284648"/>
            <a:ext cx="3023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Précarité énergétique </a:t>
            </a:r>
            <a:r>
              <a:rPr lang="fr-FR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  <a:p>
            <a:pPr algn="ctr"/>
            <a:r>
              <a:rPr lang="fr-FR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Animation du programme Soleil de résorption de la précarité énergétique sur </a:t>
            </a:r>
            <a:r>
              <a:rPr lang="fr-FR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Paris-Saclay</a:t>
            </a:r>
            <a:endParaRPr lang="fr-FR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9605449-9844-49B4-727B-0CAFF0FC060D}"/>
              </a:ext>
            </a:extLst>
          </p:cNvPr>
          <p:cNvSpPr txBox="1"/>
          <p:nvPr/>
        </p:nvSpPr>
        <p:spPr>
          <a:xfrm>
            <a:off x="6167887" y="4741966"/>
            <a:ext cx="2684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Animation </a:t>
            </a:r>
            <a:r>
              <a:rPr lang="fr-FR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  <a:p>
            <a:pPr algn="ctr"/>
            <a:r>
              <a:rPr lang="fr-FR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Sensibilisation, mobilisation, vulgarisation autour des enjeux énergie-climat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0D9E02A-54AD-2452-FCB2-FB9605A3FA96}"/>
              </a:ext>
            </a:extLst>
          </p:cNvPr>
          <p:cNvSpPr txBox="1"/>
          <p:nvPr/>
        </p:nvSpPr>
        <p:spPr>
          <a:xfrm>
            <a:off x="1502183" y="4867496"/>
            <a:ext cx="2828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Copropriétés </a:t>
            </a:r>
            <a:r>
              <a:rPr lang="fr-FR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  <a:p>
            <a:pPr algn="ctr"/>
            <a:r>
              <a:rPr lang="fr-FR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Accompagnement des projets de rénovation des copropriétés</a:t>
            </a: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2477BED1-82DA-5B1D-AA3D-397916787F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428" y="1982299"/>
            <a:ext cx="1135041" cy="685999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061EC44D-74ED-CB0D-EEB1-748A8B8CF3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790" y="3548294"/>
            <a:ext cx="1524003" cy="746762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E2F95BC4-5897-FE90-ACA7-1C4E3C3E1C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693" y="3318379"/>
            <a:ext cx="996342" cy="976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029EB0AA-B050-7797-843F-E58B9E3E75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2"/>
          <a:stretch/>
        </p:blipFill>
        <p:spPr>
          <a:xfrm>
            <a:off x="445693" y="4691611"/>
            <a:ext cx="1186451" cy="1202041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58B12E2C-0274-0B9A-FA1A-959B8F52860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4" t="9836" r="15432" b="12688"/>
          <a:stretch/>
        </p:blipFill>
        <p:spPr>
          <a:xfrm rot="5400000">
            <a:off x="5027131" y="4665994"/>
            <a:ext cx="1073204" cy="1329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3" name="Rectangle avec coin arrondi 2">
            <a:extLst>
              <a:ext uri="{FF2B5EF4-FFF2-40B4-BE49-F238E27FC236}">
                <a16:creationId xmlns:a16="http://schemas.microsoft.com/office/drawing/2014/main" id="{0AD0CF1F-5D28-B11D-FC4D-884BB153E443}"/>
              </a:ext>
            </a:extLst>
          </p:cNvPr>
          <p:cNvSpPr/>
          <p:nvPr/>
        </p:nvSpPr>
        <p:spPr>
          <a:xfrm flipH="1">
            <a:off x="332760" y="1756393"/>
            <a:ext cx="4117590" cy="1266206"/>
          </a:xfrm>
          <a:prstGeom prst="round1Rect">
            <a:avLst>
              <a:gd name="adj" fmla="val 20915"/>
            </a:avLst>
          </a:prstGeom>
          <a:noFill/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19C69EB-A348-2522-E422-AC78BFBEB195}"/>
              </a:ext>
            </a:extLst>
          </p:cNvPr>
          <p:cNvSpPr/>
          <p:nvPr/>
        </p:nvSpPr>
        <p:spPr>
          <a:xfrm>
            <a:off x="322422" y="3190154"/>
            <a:ext cx="4117590" cy="126620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avec coin arrondi 24">
            <a:extLst>
              <a:ext uri="{FF2B5EF4-FFF2-40B4-BE49-F238E27FC236}">
                <a16:creationId xmlns:a16="http://schemas.microsoft.com/office/drawing/2014/main" id="{A2249598-8810-2CD1-7D1F-A1803C27A152}"/>
              </a:ext>
            </a:extLst>
          </p:cNvPr>
          <p:cNvSpPr/>
          <p:nvPr/>
        </p:nvSpPr>
        <p:spPr>
          <a:xfrm rot="10800000">
            <a:off x="324594" y="4632705"/>
            <a:ext cx="4133922" cy="1377858"/>
          </a:xfrm>
          <a:prstGeom prst="round1Rect">
            <a:avLst>
              <a:gd name="adj" fmla="val 16667"/>
            </a:avLst>
          </a:prstGeom>
          <a:noFill/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CE6BA08-C69D-278E-6E5B-9427CE1A34D4}"/>
              </a:ext>
            </a:extLst>
          </p:cNvPr>
          <p:cNvSpPr/>
          <p:nvPr/>
        </p:nvSpPr>
        <p:spPr>
          <a:xfrm>
            <a:off x="4723454" y="3191672"/>
            <a:ext cx="4117590" cy="126620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avec coin arrondi 26">
            <a:extLst>
              <a:ext uri="{FF2B5EF4-FFF2-40B4-BE49-F238E27FC236}">
                <a16:creationId xmlns:a16="http://schemas.microsoft.com/office/drawing/2014/main" id="{E6898156-0E6C-D37C-FA42-C5A4FEFB0F92}"/>
              </a:ext>
            </a:extLst>
          </p:cNvPr>
          <p:cNvSpPr/>
          <p:nvPr/>
        </p:nvSpPr>
        <p:spPr>
          <a:xfrm>
            <a:off x="4755428" y="1724113"/>
            <a:ext cx="4117590" cy="1312058"/>
          </a:xfrm>
          <a:prstGeom prst="round1Rect">
            <a:avLst/>
          </a:prstGeom>
          <a:noFill/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avec coin arrondi 27">
            <a:extLst>
              <a:ext uri="{FF2B5EF4-FFF2-40B4-BE49-F238E27FC236}">
                <a16:creationId xmlns:a16="http://schemas.microsoft.com/office/drawing/2014/main" id="{325AFEA7-72D7-68C6-C241-10F11B4AD551}"/>
              </a:ext>
            </a:extLst>
          </p:cNvPr>
          <p:cNvSpPr/>
          <p:nvPr/>
        </p:nvSpPr>
        <p:spPr>
          <a:xfrm flipV="1">
            <a:off x="4700464" y="4620538"/>
            <a:ext cx="4117590" cy="1402192"/>
          </a:xfrm>
          <a:prstGeom prst="round1Rect">
            <a:avLst/>
          </a:prstGeom>
          <a:noFill/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2AF8CBD-67E5-E51E-B075-B6583BE48A0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8" t="12088" r="32799" b="20318"/>
          <a:stretch/>
        </p:blipFill>
        <p:spPr>
          <a:xfrm>
            <a:off x="382119" y="1982299"/>
            <a:ext cx="1179761" cy="739250"/>
          </a:xfrm>
          <a:prstGeom prst="rect">
            <a:avLst/>
          </a:prstGeom>
        </p:spPr>
      </p:pic>
      <p:sp>
        <p:nvSpPr>
          <p:cNvPr id="49" name="Google Shape;220;ga98fb9a0bf_1_0">
            <a:extLst>
              <a:ext uri="{FF2B5EF4-FFF2-40B4-BE49-F238E27FC236}">
                <a16:creationId xmlns:a16="http://schemas.microsoft.com/office/drawing/2014/main" id="{B531560D-A7B7-DB86-0A3E-E6E28D08053D}"/>
              </a:ext>
            </a:extLst>
          </p:cNvPr>
          <p:cNvSpPr/>
          <p:nvPr/>
        </p:nvSpPr>
        <p:spPr>
          <a:xfrm>
            <a:off x="9104051" y="2005274"/>
            <a:ext cx="2730997" cy="427778"/>
          </a:xfrm>
          <a:prstGeom prst="roundRect">
            <a:avLst>
              <a:gd name="adj" fmla="val 16667"/>
            </a:avLst>
          </a:prstGeom>
          <a:solidFill>
            <a:srgbClr val="683071"/>
          </a:solidFill>
          <a:ln>
            <a:solidFill>
              <a:srgbClr val="7030A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Domaines d’intervention</a:t>
            </a: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0B246A87-987E-CD70-CEEE-7BA05F0C381A}"/>
              </a:ext>
            </a:extLst>
          </p:cNvPr>
          <p:cNvSpPr txBox="1"/>
          <p:nvPr/>
        </p:nvSpPr>
        <p:spPr>
          <a:xfrm>
            <a:off x="9002648" y="2547672"/>
            <a:ext cx="2919320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683071"/>
              </a:buClr>
              <a:buSzPts val="1800"/>
              <a:buFont typeface="Wingdings" panose="05000000000000000000" pitchFamily="2" charset="2"/>
              <a:buChar char="ü"/>
            </a:pPr>
            <a:r>
              <a:rPr lang="fr-FR" sz="1800" b="1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Rénovation </a:t>
            </a:r>
            <a:r>
              <a:rPr lang="fr-FR" sz="1800" b="1" dirty="0" smtClean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énergétique du bâti : </a:t>
            </a:r>
            <a:endParaRPr lang="fr-FR" dirty="0">
              <a:solidFill>
                <a:srgbClr val="683071"/>
              </a:solidFill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683071"/>
              </a:buClr>
            </a:pPr>
            <a:r>
              <a:rPr lang="fr-FR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            </a:t>
            </a:r>
            <a:r>
              <a:rPr lang="fr-FR" sz="1800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Isolation</a:t>
            </a:r>
            <a:endParaRPr lang="fr-FR" dirty="0">
              <a:solidFill>
                <a:srgbClr val="683071"/>
              </a:solidFill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683071"/>
              </a:buClr>
            </a:pPr>
            <a:r>
              <a:rPr lang="fr-FR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            </a:t>
            </a:r>
            <a:r>
              <a:rPr lang="fr-FR" sz="1800" dirty="0" smtClean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Chauffage et ECS</a:t>
            </a:r>
            <a:endParaRPr lang="fr-FR" sz="1800" dirty="0">
              <a:solidFill>
                <a:srgbClr val="683071"/>
              </a:solidFill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683071"/>
              </a:buClr>
            </a:pPr>
            <a:r>
              <a:rPr lang="fr-FR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            </a:t>
            </a:r>
            <a:r>
              <a:rPr lang="fr-FR" sz="1800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Ventilation</a:t>
            </a:r>
            <a:endParaRPr lang="fr-FR" dirty="0">
              <a:solidFill>
                <a:srgbClr val="683071"/>
              </a:solidFill>
            </a:endParaRPr>
          </a:p>
          <a:p>
            <a:pPr marL="4000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683071"/>
              </a:buClr>
              <a:buSzPts val="1800"/>
              <a:buFont typeface="Wingdings" panose="05000000000000000000" pitchFamily="2" charset="2"/>
              <a:buChar char="ü"/>
            </a:pPr>
            <a:endParaRPr lang="fr-FR" sz="1000" dirty="0">
              <a:solidFill>
                <a:srgbClr val="683071"/>
              </a:solidFill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683071"/>
              </a:buClr>
              <a:buSzPts val="1800"/>
              <a:buFont typeface="Wingdings" panose="05000000000000000000" pitchFamily="2" charset="2"/>
              <a:buChar char="ü"/>
            </a:pPr>
            <a:r>
              <a:rPr lang="fr-FR" sz="1800" b="1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Economies d’énergie et d’eau</a:t>
            </a:r>
            <a:endParaRPr lang="fr-FR" dirty="0">
              <a:solidFill>
                <a:srgbClr val="683071"/>
              </a:solidFill>
            </a:endParaRPr>
          </a:p>
          <a:p>
            <a:pPr marL="4000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683071"/>
              </a:buClr>
              <a:buSzPts val="1800"/>
              <a:buFont typeface="Wingdings" panose="05000000000000000000" pitchFamily="2" charset="2"/>
              <a:buChar char="ü"/>
            </a:pPr>
            <a:endParaRPr lang="fr-FR" sz="1000" dirty="0">
              <a:solidFill>
                <a:srgbClr val="683071"/>
              </a:solidFill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rgbClr val="683071"/>
              </a:buClr>
              <a:buSzPts val="1800"/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Sobriété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683071"/>
              </a:buClr>
              <a:buSzPts val="1800"/>
              <a:buFont typeface="Wingdings" panose="05000000000000000000" pitchFamily="2" charset="2"/>
              <a:buChar char="ü"/>
            </a:pPr>
            <a:endParaRPr lang="fr-FR" sz="1000" dirty="0">
              <a:solidFill>
                <a:srgbClr val="683071"/>
              </a:solidFill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683071"/>
              </a:buClr>
              <a:buSzPts val="1800"/>
              <a:buFont typeface="Wingdings" panose="05000000000000000000" pitchFamily="2" charset="2"/>
              <a:buChar char="ü"/>
            </a:pPr>
            <a:r>
              <a:rPr lang="fr-FR" sz="1800" dirty="0" smtClean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Production </a:t>
            </a:r>
            <a:r>
              <a:rPr lang="fr-FR" sz="1800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d’énergies </a:t>
            </a:r>
            <a:r>
              <a:rPr lang="fr-FR" sz="1800" dirty="0" smtClean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renouvelables</a:t>
            </a:r>
          </a:p>
        </p:txBody>
      </p:sp>
    </p:spTree>
    <p:extLst>
      <p:ext uri="{BB962C8B-B14F-4D97-AF65-F5344CB8AC3E}">
        <p14:creationId xmlns:p14="http://schemas.microsoft.com/office/powerpoint/2010/main" val="77798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" grpId="0" animBg="1"/>
      <p:bldP spid="623" grpId="0"/>
      <p:bldP spid="29" grpId="0"/>
      <p:bldP spid="31" grpId="0"/>
      <p:bldP spid="32" grpId="0"/>
      <p:bldP spid="33" grpId="0"/>
      <p:bldP spid="34" grpId="0"/>
      <p:bldP spid="36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c3592a1eed_17_55"/>
          <p:cNvSpPr/>
          <p:nvPr/>
        </p:nvSpPr>
        <p:spPr>
          <a:xfrm>
            <a:off x="563880" y="599440"/>
            <a:ext cx="4236720" cy="873760"/>
          </a:xfrm>
          <a:prstGeom prst="roundRect">
            <a:avLst>
              <a:gd name="adj" fmla="val 16667"/>
            </a:avLst>
          </a:prstGeom>
          <a:solidFill>
            <a:srgbClr val="6830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gc3592a1eed_17_55"/>
          <p:cNvSpPr txBox="1">
            <a:spLocks noGrp="1"/>
          </p:cNvSpPr>
          <p:nvPr>
            <p:ph type="sldNum" idx="12"/>
          </p:nvPr>
        </p:nvSpPr>
        <p:spPr>
          <a:xfrm>
            <a:off x="11643360" y="6573997"/>
            <a:ext cx="221168" cy="2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80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sz="800"/>
          </a:p>
        </p:txBody>
      </p:sp>
      <p:sp>
        <p:nvSpPr>
          <p:cNvPr id="621" name="Google Shape;621;gc3592a1eed_17_55"/>
          <p:cNvSpPr txBox="1"/>
          <p:nvPr/>
        </p:nvSpPr>
        <p:spPr>
          <a:xfrm>
            <a:off x="402853" y="628611"/>
            <a:ext cx="4548975" cy="873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</a:pPr>
            <a:r>
              <a:rPr lang="fr-FR" sz="28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rénovation énergétique de l’habitat</a:t>
            </a:r>
            <a:endParaRPr sz="4000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2" name="Google Shape;622;gc3592a1eed_17_55"/>
          <p:cNvSpPr/>
          <p:nvPr/>
        </p:nvSpPr>
        <p:spPr>
          <a:xfrm>
            <a:off x="8058251" y="298175"/>
            <a:ext cx="2271712" cy="628650"/>
          </a:xfrm>
          <a:prstGeom prst="roundRect">
            <a:avLst>
              <a:gd name="adj" fmla="val 26667"/>
            </a:avLst>
          </a:prstGeom>
          <a:noFill/>
          <a:ln w="44450" cap="flat" cmpd="sng">
            <a:solidFill>
              <a:srgbClr val="68307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rgbClr val="68307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Pourquoi ?</a:t>
            </a:r>
            <a:endParaRPr sz="1800" b="1" i="0" u="none" strike="noStrike" cap="none" dirty="0">
              <a:solidFill>
                <a:srgbClr val="68307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614D3D8-FA0E-E66A-6ABD-7C3F2817271F}"/>
              </a:ext>
            </a:extLst>
          </p:cNvPr>
          <p:cNvSpPr txBox="1"/>
          <p:nvPr/>
        </p:nvSpPr>
        <p:spPr>
          <a:xfrm>
            <a:off x="420191" y="1997839"/>
            <a:ext cx="776764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683071"/>
              </a:buClr>
              <a:buSzPts val="1800"/>
            </a:pPr>
            <a:endParaRPr lang="fr-FR" sz="2000" b="1" dirty="0">
              <a:solidFill>
                <a:srgbClr val="683071"/>
              </a:solidFill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rgbClr val="683071"/>
              </a:buClr>
              <a:buSzPts val="1800"/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Réduction des consommations énergétiques</a:t>
            </a:r>
            <a:r>
              <a:rPr lang="fr-FR" sz="2000" b="1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000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et</a:t>
            </a:r>
            <a:r>
              <a:rPr lang="fr-FR" sz="2000" b="1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2000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de l’impact </a:t>
            </a:r>
            <a:r>
              <a:rPr lang="fr-FR" sz="2000" dirty="0" smtClean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/>
            </a:r>
            <a:br>
              <a:rPr lang="fr-FR" sz="2000" dirty="0" smtClean="0">
                <a:solidFill>
                  <a:srgbClr val="683071"/>
                </a:solidFill>
                <a:ea typeface="Calibri"/>
                <a:cs typeface="Calibri"/>
                <a:sym typeface="Calibri"/>
              </a:rPr>
            </a:br>
            <a:r>
              <a:rPr lang="fr-FR" sz="2000" dirty="0" smtClean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carbone </a:t>
            </a:r>
            <a:r>
              <a:rPr lang="fr-FR" sz="2000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des logements</a:t>
            </a:r>
            <a:endParaRPr lang="fr-FR" sz="2000" dirty="0">
              <a:solidFill>
                <a:srgbClr val="683071"/>
              </a:solidFill>
            </a:endParaRPr>
          </a:p>
          <a:p>
            <a:pPr marL="4000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683071"/>
              </a:buClr>
              <a:buSzPts val="1800"/>
              <a:buFont typeface="Wingdings" panose="05000000000000000000" pitchFamily="2" charset="2"/>
              <a:buChar char="Ø"/>
            </a:pPr>
            <a:endParaRPr lang="fr-FR" sz="2000" dirty="0">
              <a:solidFill>
                <a:srgbClr val="683071"/>
              </a:solidFill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683071"/>
              </a:buClr>
              <a:buSzPts val="1800"/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Amélioration du confort thermique des occupants</a:t>
            </a:r>
            <a:endParaRPr lang="fr-FR" sz="2000" dirty="0">
              <a:solidFill>
                <a:srgbClr val="683071"/>
              </a:solidFill>
            </a:endParaRPr>
          </a:p>
          <a:p>
            <a:pPr marL="4000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683071"/>
              </a:buClr>
              <a:buSzPts val="1800"/>
              <a:buFont typeface="Wingdings" panose="05000000000000000000" pitchFamily="2" charset="2"/>
              <a:buChar char="Ø"/>
            </a:pPr>
            <a:endParaRPr lang="fr-FR" sz="2000" dirty="0">
              <a:solidFill>
                <a:srgbClr val="683071"/>
              </a:solidFill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683071"/>
              </a:buClr>
              <a:buSzPts val="1800"/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Amélioration de la qualité de l’air intérieur</a:t>
            </a:r>
            <a:endParaRPr lang="fr-FR" sz="2000" dirty="0">
              <a:solidFill>
                <a:srgbClr val="683071"/>
              </a:solidFill>
            </a:endParaRPr>
          </a:p>
          <a:p>
            <a:pPr marL="4000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683071"/>
              </a:buClr>
              <a:buSzPts val="1800"/>
              <a:buFont typeface="Wingdings" panose="05000000000000000000" pitchFamily="2" charset="2"/>
              <a:buChar char="Ø"/>
            </a:pPr>
            <a:endParaRPr lang="fr-FR" sz="2000" dirty="0">
              <a:solidFill>
                <a:srgbClr val="683071"/>
              </a:solidFill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683071"/>
              </a:buClr>
              <a:buSzPts val="1800"/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683071"/>
                </a:solidFill>
                <a:ea typeface="Calibri"/>
                <a:cs typeface="Calibri"/>
                <a:sym typeface="Wingdings" panose="05000000000000000000" pitchFamily="2" charset="2"/>
              </a:rPr>
              <a:t>Maitrise du budget énergie de l’habitat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683071"/>
              </a:buClr>
              <a:buSzPts val="1800"/>
              <a:buFont typeface="Wingdings" panose="05000000000000000000" pitchFamily="2" charset="2"/>
              <a:buChar char="Ø"/>
            </a:pPr>
            <a:endParaRPr lang="fr-FR" sz="2000" dirty="0">
              <a:solidFill>
                <a:srgbClr val="683071"/>
              </a:solidFill>
              <a:ea typeface="Calibri"/>
              <a:cs typeface="Calibri"/>
              <a:sym typeface="Wingdings" panose="05000000000000000000" pitchFamily="2" charset="2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683071"/>
              </a:buClr>
              <a:buSzPts val="1800"/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rgbClr val="683071"/>
                </a:solidFill>
                <a:ea typeface="Calibri"/>
                <a:cs typeface="Calibri"/>
                <a:sym typeface="Wingdings" panose="05000000000000000000" pitchFamily="2" charset="2"/>
              </a:rPr>
              <a:t>Valorisation du </a:t>
            </a:r>
            <a:r>
              <a:rPr lang="fr-FR" sz="2000" dirty="0">
                <a:solidFill>
                  <a:srgbClr val="683071"/>
                </a:solidFill>
                <a:ea typeface="Calibri"/>
                <a:cs typeface="Calibri"/>
                <a:sym typeface="Wingdings" panose="05000000000000000000" pitchFamily="2" charset="2"/>
              </a:rPr>
              <a:t>bien immobilier</a:t>
            </a:r>
            <a:endParaRPr lang="fr-FR" sz="2000" dirty="0">
              <a:solidFill>
                <a:srgbClr val="68307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C510C4AF-60BC-BEFA-6BF1-1351DBA426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01" b="3092"/>
          <a:stretch/>
        </p:blipFill>
        <p:spPr>
          <a:xfrm>
            <a:off x="303508" y="1571345"/>
            <a:ext cx="6998512" cy="4330861"/>
          </a:xfrm>
          <a:prstGeom prst="rect">
            <a:avLst/>
          </a:prstGeom>
          <a:ln>
            <a:solidFill>
              <a:srgbClr val="683071"/>
            </a:solidFill>
          </a:ln>
        </p:spPr>
      </p:pic>
      <p:grpSp>
        <p:nvGrpSpPr>
          <p:cNvPr id="37" name="Groupe 36">
            <a:extLst>
              <a:ext uri="{FF2B5EF4-FFF2-40B4-BE49-F238E27FC236}">
                <a16:creationId xmlns:a16="http://schemas.microsoft.com/office/drawing/2014/main" id="{1451A328-AA6E-0CFD-AB76-D47A30318568}"/>
              </a:ext>
            </a:extLst>
          </p:cNvPr>
          <p:cNvGrpSpPr/>
          <p:nvPr/>
        </p:nvGrpSpPr>
        <p:grpSpPr>
          <a:xfrm>
            <a:off x="7552038" y="2394997"/>
            <a:ext cx="6533823" cy="606250"/>
            <a:chOff x="-864544" y="5815425"/>
            <a:chExt cx="6533823" cy="606250"/>
          </a:xfrm>
        </p:grpSpPr>
        <p:pic>
          <p:nvPicPr>
            <p:cNvPr id="51" name="Image 50">
              <a:extLst>
                <a:ext uri="{FF2B5EF4-FFF2-40B4-BE49-F238E27FC236}">
                  <a16:creationId xmlns:a16="http://schemas.microsoft.com/office/drawing/2014/main" id="{7891675D-09FF-0E2E-59D6-6554BC2E73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864"/>
            <a:stretch/>
          </p:blipFill>
          <p:spPr>
            <a:xfrm>
              <a:off x="-864544" y="5815425"/>
              <a:ext cx="300226" cy="606250"/>
            </a:xfrm>
            <a:prstGeom prst="rect">
              <a:avLst/>
            </a:prstGeom>
          </p:spPr>
        </p:pic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5149FDB8-29F0-C623-965E-56E4C3529300}"/>
                </a:ext>
              </a:extLst>
            </p:cNvPr>
            <p:cNvSpPr txBox="1"/>
            <p:nvPr/>
          </p:nvSpPr>
          <p:spPr>
            <a:xfrm>
              <a:off x="-560058" y="5867677"/>
              <a:ext cx="62293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Ensemble des ménages ayant réalisé des travaux</a:t>
              </a:r>
            </a:p>
            <a:p>
              <a:endParaRPr lang="fr-FR" sz="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Saut de deux classes DPE ou plus</a:t>
              </a:r>
            </a:p>
          </p:txBody>
        </p:sp>
      </p:grpSp>
      <p:sp>
        <p:nvSpPr>
          <p:cNvPr id="53" name="ZoneTexte 52">
            <a:extLst>
              <a:ext uri="{FF2B5EF4-FFF2-40B4-BE49-F238E27FC236}">
                <a16:creationId xmlns:a16="http://schemas.microsoft.com/office/drawing/2014/main" id="{2A817174-B224-D43F-C312-DE014D30FE35}"/>
              </a:ext>
            </a:extLst>
          </p:cNvPr>
          <p:cNvSpPr txBox="1"/>
          <p:nvPr/>
        </p:nvSpPr>
        <p:spPr>
          <a:xfrm>
            <a:off x="7538312" y="1536174"/>
            <a:ext cx="38406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683071"/>
              </a:buClr>
              <a:buSzPts val="1800"/>
            </a:pPr>
            <a:r>
              <a:rPr lang="fr-FR" sz="1800" b="1" dirty="0">
                <a:solidFill>
                  <a:srgbClr val="683071"/>
                </a:solidFill>
                <a:ea typeface="Calibri"/>
                <a:cs typeface="Calibri"/>
                <a:sym typeface="Calibri"/>
              </a:rPr>
              <a:t>Enquête TREMI 2017 de l’ADEME (Travaux de rénovation énergétique des Maisons Individuelles)</a:t>
            </a:r>
          </a:p>
        </p:txBody>
      </p:sp>
    </p:spTree>
    <p:extLst>
      <p:ext uri="{BB962C8B-B14F-4D97-AF65-F5344CB8AC3E}">
        <p14:creationId xmlns:p14="http://schemas.microsoft.com/office/powerpoint/2010/main" val="183848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" grpId="0" animBg="1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c3592a1eed_17_55"/>
          <p:cNvSpPr/>
          <p:nvPr/>
        </p:nvSpPr>
        <p:spPr>
          <a:xfrm>
            <a:off x="563880" y="599440"/>
            <a:ext cx="4236720" cy="873760"/>
          </a:xfrm>
          <a:prstGeom prst="roundRect">
            <a:avLst>
              <a:gd name="adj" fmla="val 16667"/>
            </a:avLst>
          </a:prstGeom>
          <a:solidFill>
            <a:srgbClr val="6830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gc3592a1eed_17_55"/>
          <p:cNvSpPr txBox="1">
            <a:spLocks noGrp="1"/>
          </p:cNvSpPr>
          <p:nvPr>
            <p:ph type="sldNum" idx="12"/>
          </p:nvPr>
        </p:nvSpPr>
        <p:spPr>
          <a:xfrm>
            <a:off x="11643359" y="6573997"/>
            <a:ext cx="221169" cy="2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80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sz="800"/>
          </a:p>
        </p:txBody>
      </p:sp>
      <p:sp>
        <p:nvSpPr>
          <p:cNvPr id="621" name="Google Shape;621;gc3592a1eed_17_55"/>
          <p:cNvSpPr txBox="1"/>
          <p:nvPr/>
        </p:nvSpPr>
        <p:spPr>
          <a:xfrm>
            <a:off x="402853" y="628611"/>
            <a:ext cx="4548975" cy="873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</a:pPr>
            <a:r>
              <a:rPr lang="fr-FR" sz="28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rénovation énergétique de l’habitat</a:t>
            </a:r>
            <a:endParaRPr sz="4000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2" name="Google Shape;622;gc3592a1eed_17_55"/>
          <p:cNvSpPr/>
          <p:nvPr/>
        </p:nvSpPr>
        <p:spPr>
          <a:xfrm>
            <a:off x="8058251" y="241904"/>
            <a:ext cx="2271712" cy="628650"/>
          </a:xfrm>
          <a:prstGeom prst="roundRect">
            <a:avLst>
              <a:gd name="adj" fmla="val 26667"/>
            </a:avLst>
          </a:prstGeom>
          <a:noFill/>
          <a:ln w="44450" cap="flat" cmpd="sng">
            <a:solidFill>
              <a:srgbClr val="68307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rgbClr val="68307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 prix de l’énergie</a:t>
            </a:r>
            <a:endParaRPr lang="fr-FR" sz="1800" b="1" i="0" u="none" strike="noStrike" cap="none" dirty="0">
              <a:solidFill>
                <a:srgbClr val="68307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EAC0453-67C0-9A15-0953-21564DB39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" y="1638339"/>
            <a:ext cx="11001375" cy="4591050"/>
          </a:xfrm>
          <a:prstGeom prst="rect">
            <a:avLst/>
          </a:prstGeom>
          <a:ln>
            <a:solidFill>
              <a:srgbClr val="683071"/>
            </a:solidFill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A711100-1B9E-97A6-07D2-E1F575241D75}"/>
              </a:ext>
            </a:extLst>
          </p:cNvPr>
          <p:cNvSpPr txBox="1"/>
          <p:nvPr/>
        </p:nvSpPr>
        <p:spPr>
          <a:xfrm>
            <a:off x="10935681" y="1932427"/>
            <a:ext cx="1226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683071"/>
                </a:solidFill>
              </a:rPr>
              <a:t>19,68 c€/kWh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C5FE57D-73A2-CA72-EBC9-601BF866A39F}"/>
              </a:ext>
            </a:extLst>
          </p:cNvPr>
          <p:cNvSpPr txBox="1"/>
          <p:nvPr/>
        </p:nvSpPr>
        <p:spPr>
          <a:xfrm>
            <a:off x="10935681" y="2455519"/>
            <a:ext cx="1226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</a:rPr>
              <a:t>16,34 c€/kWh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3DFD09B-8B6D-1C05-AD2E-C1C34F096B0D}"/>
              </a:ext>
            </a:extLst>
          </p:cNvPr>
          <p:cNvSpPr txBox="1"/>
          <p:nvPr/>
        </p:nvSpPr>
        <p:spPr>
          <a:xfrm>
            <a:off x="10935681" y="3940816"/>
            <a:ext cx="1135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accent6"/>
                </a:solidFill>
              </a:rPr>
              <a:t>8,26 c€/kWh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414F4D2-E1C4-F12A-C124-F264CF8BC69B}"/>
              </a:ext>
            </a:extLst>
          </p:cNvPr>
          <p:cNvSpPr txBox="1"/>
          <p:nvPr/>
        </p:nvSpPr>
        <p:spPr>
          <a:xfrm>
            <a:off x="10942031" y="4565608"/>
            <a:ext cx="1135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accent2"/>
                </a:solidFill>
              </a:rPr>
              <a:t>7,40 c€/kWh</a:t>
            </a:r>
          </a:p>
        </p:txBody>
      </p:sp>
    </p:spTree>
    <p:extLst>
      <p:ext uri="{BB962C8B-B14F-4D97-AF65-F5344CB8AC3E}">
        <p14:creationId xmlns:p14="http://schemas.microsoft.com/office/powerpoint/2010/main" val="372217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" grpId="0" animBg="1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c3592a1eed_17_55"/>
          <p:cNvSpPr/>
          <p:nvPr/>
        </p:nvSpPr>
        <p:spPr>
          <a:xfrm>
            <a:off x="563880" y="599440"/>
            <a:ext cx="4236720" cy="873760"/>
          </a:xfrm>
          <a:prstGeom prst="roundRect">
            <a:avLst>
              <a:gd name="adj" fmla="val 16667"/>
            </a:avLst>
          </a:prstGeom>
          <a:solidFill>
            <a:srgbClr val="6830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gc3592a1eed_17_55"/>
          <p:cNvSpPr txBox="1">
            <a:spLocks noGrp="1"/>
          </p:cNvSpPr>
          <p:nvPr>
            <p:ph type="sldNum" idx="12"/>
          </p:nvPr>
        </p:nvSpPr>
        <p:spPr>
          <a:xfrm>
            <a:off x="11620499" y="6573997"/>
            <a:ext cx="244029" cy="2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dirty="0"/>
              <a:t>7</a:t>
            </a:r>
            <a:endParaRPr sz="800" dirty="0"/>
          </a:p>
        </p:txBody>
      </p:sp>
      <p:sp>
        <p:nvSpPr>
          <p:cNvPr id="621" name="Google Shape;621;gc3592a1eed_17_55"/>
          <p:cNvSpPr txBox="1"/>
          <p:nvPr/>
        </p:nvSpPr>
        <p:spPr>
          <a:xfrm>
            <a:off x="402853" y="628611"/>
            <a:ext cx="4548975" cy="873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</a:pPr>
            <a:r>
              <a:rPr lang="fr-FR" sz="28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rénovation énergétique de l’habitat</a:t>
            </a:r>
            <a:endParaRPr sz="4000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2" name="Google Shape;622;gc3592a1eed_17_55"/>
          <p:cNvSpPr/>
          <p:nvPr/>
        </p:nvSpPr>
        <p:spPr>
          <a:xfrm>
            <a:off x="6627816" y="314286"/>
            <a:ext cx="4236720" cy="628650"/>
          </a:xfrm>
          <a:prstGeom prst="roundRect">
            <a:avLst>
              <a:gd name="adj" fmla="val 26667"/>
            </a:avLst>
          </a:prstGeom>
          <a:noFill/>
          <a:ln w="44450" cap="flat" cmpd="sng">
            <a:solidFill>
              <a:srgbClr val="68307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rgbClr val="68307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 </a:t>
            </a:r>
            <a:r>
              <a:rPr lang="fr-FR" b="1" dirty="0">
                <a:solidFill>
                  <a:srgbClr val="68307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quoi </a:t>
            </a:r>
            <a:r>
              <a:rPr lang="fr-FR" sz="1800" b="1" i="0" u="none" strike="noStrike" cap="none" dirty="0">
                <a:solidFill>
                  <a:srgbClr val="68307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commencer ?</a:t>
            </a:r>
            <a:endParaRPr sz="1800" b="1" i="0" u="none" strike="noStrike" cap="none" dirty="0">
              <a:solidFill>
                <a:srgbClr val="68307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CFC2A224-101D-ECA7-10AF-95CC5A1A504E}"/>
              </a:ext>
            </a:extLst>
          </p:cNvPr>
          <p:cNvCxnSpPr/>
          <p:nvPr/>
        </p:nvCxnSpPr>
        <p:spPr>
          <a:xfrm flipV="1">
            <a:off x="5977927" y="2002727"/>
            <a:ext cx="1013433" cy="318312"/>
          </a:xfrm>
          <a:prstGeom prst="line">
            <a:avLst/>
          </a:prstGeom>
          <a:ln w="38100">
            <a:solidFill>
              <a:srgbClr val="FDD679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7157A58B-AE88-BFB3-1ECC-BD8DBD0F379F}"/>
              </a:ext>
            </a:extLst>
          </p:cNvPr>
          <p:cNvCxnSpPr/>
          <p:nvPr/>
        </p:nvCxnSpPr>
        <p:spPr>
          <a:xfrm flipV="1">
            <a:off x="6439889" y="3503672"/>
            <a:ext cx="747038" cy="174821"/>
          </a:xfrm>
          <a:prstGeom prst="line">
            <a:avLst/>
          </a:prstGeom>
          <a:ln w="57150">
            <a:solidFill>
              <a:srgbClr val="FAF6C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F625DC6E-AC75-0975-D218-5C6DD7969046}"/>
              </a:ext>
            </a:extLst>
          </p:cNvPr>
          <p:cNvCxnSpPr/>
          <p:nvPr/>
        </p:nvCxnSpPr>
        <p:spPr>
          <a:xfrm flipV="1">
            <a:off x="6238376" y="4696956"/>
            <a:ext cx="930844" cy="102957"/>
          </a:xfrm>
          <a:prstGeom prst="line">
            <a:avLst/>
          </a:prstGeom>
          <a:ln w="38100">
            <a:solidFill>
              <a:srgbClr val="D1DF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7" name="Image 16">
            <a:extLst>
              <a:ext uri="{FF2B5EF4-FFF2-40B4-BE49-F238E27FC236}">
                <a16:creationId xmlns:a16="http://schemas.microsoft.com/office/drawing/2014/main" id="{1F9F1ED7-6A23-457D-0E93-845D8819A1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413" r="35655" b="1428"/>
          <a:stretch/>
        </p:blipFill>
        <p:spPr>
          <a:xfrm>
            <a:off x="2166126" y="1473200"/>
            <a:ext cx="4273763" cy="4315072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6778F907-2653-DA10-DCE0-8F1F72188A27}"/>
              </a:ext>
            </a:extLst>
          </p:cNvPr>
          <p:cNvSpPr txBox="1"/>
          <p:nvPr/>
        </p:nvSpPr>
        <p:spPr>
          <a:xfrm>
            <a:off x="7000158" y="1556226"/>
            <a:ext cx="35928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Gaspillages </a:t>
            </a:r>
            <a:r>
              <a:rPr lang="fr-FR" sz="1600" b="1" dirty="0" smtClean="0"/>
              <a:t>(chauffage</a:t>
            </a:r>
            <a:r>
              <a:rPr lang="fr-FR" sz="1600" b="1" dirty="0"/>
              <a:t>, é</a:t>
            </a:r>
            <a:r>
              <a:rPr lang="fr-FR" sz="1600" b="1" dirty="0" smtClean="0"/>
              <a:t>clairage</a:t>
            </a:r>
            <a:r>
              <a:rPr lang="fr-FR" sz="1600" b="1" dirty="0"/>
              <a:t>, </a:t>
            </a:r>
            <a:r>
              <a:rPr lang="fr-FR" sz="1600" b="1" dirty="0" smtClean="0"/>
              <a:t>eau chaude sanitaire,…)</a:t>
            </a:r>
            <a:endParaRPr lang="fr-FR" sz="1600" b="1" dirty="0"/>
          </a:p>
          <a:p>
            <a:r>
              <a:rPr lang="fr-FR" sz="1600" dirty="0"/>
              <a:t>Eco-gestes</a:t>
            </a:r>
          </a:p>
          <a:p>
            <a:r>
              <a:rPr lang="fr-FR" sz="1600" dirty="0"/>
              <a:t>Mutualisation des usages et des espaces</a:t>
            </a:r>
          </a:p>
          <a:p>
            <a:endParaRPr lang="fr-FR" sz="16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3CE68E3-EE8B-1529-5CB7-8E45D4E5E43A}"/>
              </a:ext>
            </a:extLst>
          </p:cNvPr>
          <p:cNvSpPr txBox="1"/>
          <p:nvPr/>
        </p:nvSpPr>
        <p:spPr>
          <a:xfrm>
            <a:off x="7205976" y="2961928"/>
            <a:ext cx="4516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Isolation</a:t>
            </a:r>
            <a:r>
              <a:rPr lang="fr-FR" sz="1600" dirty="0"/>
              <a:t> / </a:t>
            </a:r>
            <a:r>
              <a:rPr lang="fr-FR" sz="1600" dirty="0" smtClean="0"/>
              <a:t>ventilation </a:t>
            </a:r>
            <a:r>
              <a:rPr lang="fr-FR" sz="1600" dirty="0"/>
              <a:t>/ étanchéité</a:t>
            </a:r>
            <a:endParaRPr lang="fr-FR" sz="1600" b="1" dirty="0"/>
          </a:p>
          <a:p>
            <a:r>
              <a:rPr lang="fr-FR" sz="1600" b="1" dirty="0"/>
              <a:t>Remplacement</a:t>
            </a:r>
            <a:r>
              <a:rPr lang="fr-FR" sz="1600" dirty="0"/>
              <a:t> des équipements</a:t>
            </a:r>
          </a:p>
          <a:p>
            <a:r>
              <a:rPr lang="fr-FR" sz="1600" dirty="0" smtClean="0"/>
              <a:t>Ajout de </a:t>
            </a:r>
            <a:r>
              <a:rPr lang="fr-FR" sz="1600" b="1" dirty="0"/>
              <a:t>régulation de chauffage et programmes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BCAE0D1-8310-EB6A-04E8-70D7085515E9}"/>
              </a:ext>
            </a:extLst>
          </p:cNvPr>
          <p:cNvSpPr txBox="1"/>
          <p:nvPr/>
        </p:nvSpPr>
        <p:spPr>
          <a:xfrm>
            <a:off x="7222083" y="4319380"/>
            <a:ext cx="3764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Utilisation de ressources renouvelables </a:t>
            </a:r>
            <a:r>
              <a:rPr lang="fr-FR" sz="1600" dirty="0"/>
              <a:t>: en chauffage, en eau chaude sanitaire, en auto-consommation photovoltaïque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98C019F9-CB40-2171-A9CD-8BB5C1362099}"/>
              </a:ext>
            </a:extLst>
          </p:cNvPr>
          <p:cNvCxnSpPr/>
          <p:nvPr/>
        </p:nvCxnSpPr>
        <p:spPr>
          <a:xfrm flipV="1">
            <a:off x="7222083" y="4420172"/>
            <a:ext cx="0" cy="681950"/>
          </a:xfrm>
          <a:prstGeom prst="line">
            <a:avLst/>
          </a:prstGeom>
          <a:ln w="19050">
            <a:solidFill>
              <a:srgbClr val="D1DF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21C428AB-2083-2029-62E4-9B7450407355}"/>
              </a:ext>
            </a:extLst>
          </p:cNvPr>
          <p:cNvCxnSpPr/>
          <p:nvPr/>
        </p:nvCxnSpPr>
        <p:spPr>
          <a:xfrm flipV="1">
            <a:off x="7239790" y="3062720"/>
            <a:ext cx="0" cy="671540"/>
          </a:xfrm>
          <a:prstGeom prst="line">
            <a:avLst/>
          </a:prstGeom>
          <a:ln w="19050">
            <a:solidFill>
              <a:srgbClr val="FAF6C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285DA686-EC9B-E4C4-3EDC-D00013B1127B}"/>
              </a:ext>
            </a:extLst>
          </p:cNvPr>
          <p:cNvCxnSpPr/>
          <p:nvPr/>
        </p:nvCxnSpPr>
        <p:spPr>
          <a:xfrm flipV="1">
            <a:off x="7054586" y="1625757"/>
            <a:ext cx="0" cy="705399"/>
          </a:xfrm>
          <a:prstGeom prst="line">
            <a:avLst/>
          </a:prstGeom>
          <a:ln w="19050">
            <a:solidFill>
              <a:srgbClr val="FDD679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A6123E39-1CC9-8C26-BCE2-CE962C6DF6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901" t="24558" r="4792" b="27949"/>
          <a:stretch/>
        </p:blipFill>
        <p:spPr>
          <a:xfrm>
            <a:off x="5662454" y="5102122"/>
            <a:ext cx="867092" cy="945272"/>
          </a:xfrm>
          <a:prstGeom prst="rect">
            <a:avLst/>
          </a:prstGeom>
        </p:spPr>
      </p:pic>
      <p:sp>
        <p:nvSpPr>
          <p:cNvPr id="25" name="CustomShape 5">
            <a:extLst>
              <a:ext uri="{FF2B5EF4-FFF2-40B4-BE49-F238E27FC236}">
                <a16:creationId xmlns:a16="http://schemas.microsoft.com/office/drawing/2014/main" id="{8D6769E8-0C03-23A5-AAAB-037CB9F28129}"/>
              </a:ext>
            </a:extLst>
          </p:cNvPr>
          <p:cNvSpPr/>
          <p:nvPr/>
        </p:nvSpPr>
        <p:spPr>
          <a:xfrm>
            <a:off x="390204" y="1764610"/>
            <a:ext cx="1966218" cy="1164699"/>
          </a:xfrm>
          <a:prstGeom prst="rect">
            <a:avLst/>
          </a:prstGeom>
          <a:solidFill>
            <a:srgbClr val="FFFFCC"/>
          </a:solidFill>
          <a:ln w="0">
            <a:solidFill>
              <a:srgbClr val="683071"/>
            </a:solidFill>
          </a:ln>
          <a:effectLst>
            <a:outerShdw blurRad="50800" dist="1016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50000"/>
              </a:lnSpc>
              <a:tabLst>
                <a:tab pos="0" algn="l"/>
              </a:tabLst>
            </a:pPr>
            <a:r>
              <a:rPr lang="fr-FR" sz="1200" b="1" i="1" strike="noStrike" spc="-1" dirty="0">
                <a:solidFill>
                  <a:srgbClr val="683071"/>
                </a:solidFill>
                <a:latin typeface="Arial"/>
                <a:ea typeface="DejaVu Sans"/>
              </a:rPr>
              <a:t>Scénario de l’association </a:t>
            </a:r>
            <a:r>
              <a:rPr lang="fr-FR" sz="1200" b="1" i="1" strike="noStrike" spc="-1" dirty="0" err="1">
                <a:solidFill>
                  <a:srgbClr val="683071"/>
                </a:solidFill>
                <a:latin typeface="Arial"/>
                <a:ea typeface="DejaVu Sans"/>
              </a:rPr>
              <a:t>NégaWatt</a:t>
            </a:r>
            <a:r>
              <a:rPr lang="fr-FR" sz="1200" b="1" i="1" strike="noStrike" spc="-1" dirty="0">
                <a:solidFill>
                  <a:srgbClr val="683071"/>
                </a:solidFill>
                <a:latin typeface="Arial"/>
                <a:ea typeface="DejaVu Sans"/>
              </a:rPr>
              <a:t> :</a:t>
            </a:r>
          </a:p>
          <a:p>
            <a:pPr>
              <a:lnSpc>
                <a:spcPct val="150000"/>
              </a:lnSpc>
              <a:tabLst>
                <a:tab pos="0" algn="l"/>
              </a:tabLst>
            </a:pPr>
            <a:r>
              <a:rPr lang="fr-FR" sz="1200" i="1" spc="-1" dirty="0">
                <a:solidFill>
                  <a:srgbClr val="683071"/>
                </a:solidFill>
                <a:latin typeface="Arial"/>
              </a:rPr>
              <a:t>Appliqué au bâtiment individuel</a:t>
            </a:r>
            <a:endParaRPr lang="fr-FR" sz="1200" i="1" spc="-1" dirty="0">
              <a:solidFill>
                <a:srgbClr val="0070C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422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" grpId="0" animBg="1"/>
      <p:bldP spid="18" grpId="0"/>
      <p:bldP spid="19" grpId="0"/>
      <p:bldP spid="20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c3592a1eed_17_55"/>
          <p:cNvSpPr/>
          <p:nvPr/>
        </p:nvSpPr>
        <p:spPr>
          <a:xfrm>
            <a:off x="563880" y="599440"/>
            <a:ext cx="4236720" cy="873760"/>
          </a:xfrm>
          <a:prstGeom prst="roundRect">
            <a:avLst>
              <a:gd name="adj" fmla="val 16667"/>
            </a:avLst>
          </a:prstGeom>
          <a:solidFill>
            <a:srgbClr val="6830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gc3592a1eed_17_55"/>
          <p:cNvSpPr txBox="1">
            <a:spLocks noGrp="1"/>
          </p:cNvSpPr>
          <p:nvPr>
            <p:ph type="sldNum" idx="12"/>
          </p:nvPr>
        </p:nvSpPr>
        <p:spPr>
          <a:xfrm>
            <a:off x="11635739" y="6573997"/>
            <a:ext cx="228789" cy="2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80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sz="800"/>
          </a:p>
        </p:txBody>
      </p:sp>
      <p:sp>
        <p:nvSpPr>
          <p:cNvPr id="621" name="Google Shape;621;gc3592a1eed_17_55"/>
          <p:cNvSpPr txBox="1"/>
          <p:nvPr/>
        </p:nvSpPr>
        <p:spPr>
          <a:xfrm>
            <a:off x="407752" y="628611"/>
            <a:ext cx="4548975" cy="873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</a:pPr>
            <a:r>
              <a:rPr lang="fr-FR" sz="28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rénovation énergétique de l’habitat</a:t>
            </a:r>
            <a:endParaRPr sz="4000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833" y="1659370"/>
            <a:ext cx="5550406" cy="4351338"/>
          </a:xfr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71BB6DD-8820-FED6-4E13-5EEA43963EA4}"/>
              </a:ext>
            </a:extLst>
          </p:cNvPr>
          <p:cNvSpPr txBox="1"/>
          <p:nvPr/>
        </p:nvSpPr>
        <p:spPr>
          <a:xfrm>
            <a:off x="7309647" y="2212758"/>
            <a:ext cx="34276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683071"/>
                </a:solidFill>
              </a:rPr>
              <a:t>Valeurs indiquées = quantité d’énergie en kWh / m² / an</a:t>
            </a:r>
            <a:endParaRPr lang="fr-FR" sz="1600" b="1" dirty="0">
              <a:solidFill>
                <a:srgbClr val="683071"/>
              </a:solidFill>
            </a:endParaRPr>
          </a:p>
          <a:p>
            <a:endParaRPr lang="fr-FR" sz="1600" b="1" dirty="0">
              <a:solidFill>
                <a:srgbClr val="68307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683071"/>
                </a:solidFill>
              </a:rPr>
              <a:t>Construction neuve : niveau de performance 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dirty="0">
              <a:solidFill>
                <a:srgbClr val="68307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683071"/>
                </a:solidFill>
              </a:rPr>
              <a:t>L’effort doit porter sur le bâti de plus de 30 ans, et particulièrement celui des 30 glorieuses</a:t>
            </a:r>
            <a:endParaRPr lang="fr-FR" sz="1600" b="1" dirty="0">
              <a:solidFill>
                <a:srgbClr val="683071"/>
              </a:solidFill>
            </a:endParaRPr>
          </a:p>
          <a:p>
            <a:endParaRPr lang="fr-FR" sz="1600" dirty="0"/>
          </a:p>
        </p:txBody>
      </p:sp>
      <p:sp>
        <p:nvSpPr>
          <p:cNvPr id="7" name="Google Shape;622;gc3592a1eed_17_55"/>
          <p:cNvSpPr/>
          <p:nvPr/>
        </p:nvSpPr>
        <p:spPr>
          <a:xfrm>
            <a:off x="6627816" y="314286"/>
            <a:ext cx="4236720" cy="628650"/>
          </a:xfrm>
          <a:prstGeom prst="roundRect">
            <a:avLst>
              <a:gd name="adj" fmla="val 26667"/>
            </a:avLst>
          </a:prstGeom>
          <a:noFill/>
          <a:ln w="44450" cap="flat" cmpd="sng">
            <a:solidFill>
              <a:srgbClr val="68307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 smtClean="0">
                <a:solidFill>
                  <a:srgbClr val="68307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Etiquette énergie et Réglementations Thermiques</a:t>
            </a:r>
            <a:endParaRPr sz="1800" b="1" i="0" u="none" strike="noStrike" cap="none" dirty="0">
              <a:solidFill>
                <a:srgbClr val="68307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1449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c3592a1eed_17_55"/>
          <p:cNvSpPr/>
          <p:nvPr/>
        </p:nvSpPr>
        <p:spPr>
          <a:xfrm>
            <a:off x="563880" y="599440"/>
            <a:ext cx="4236720" cy="873760"/>
          </a:xfrm>
          <a:prstGeom prst="roundRect">
            <a:avLst>
              <a:gd name="adj" fmla="val 16667"/>
            </a:avLst>
          </a:prstGeom>
          <a:solidFill>
            <a:srgbClr val="6830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gc3592a1eed_17_55"/>
          <p:cNvSpPr txBox="1">
            <a:spLocks noGrp="1"/>
          </p:cNvSpPr>
          <p:nvPr>
            <p:ph type="sldNum" idx="12"/>
          </p:nvPr>
        </p:nvSpPr>
        <p:spPr>
          <a:xfrm>
            <a:off x="11635739" y="6573997"/>
            <a:ext cx="228789" cy="2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80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sz="800" dirty="0"/>
          </a:p>
        </p:txBody>
      </p:sp>
      <p:sp>
        <p:nvSpPr>
          <p:cNvPr id="621" name="Google Shape;621;gc3592a1eed_17_55"/>
          <p:cNvSpPr txBox="1"/>
          <p:nvPr/>
        </p:nvSpPr>
        <p:spPr>
          <a:xfrm>
            <a:off x="407752" y="628611"/>
            <a:ext cx="4548975" cy="873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</a:pPr>
            <a:r>
              <a:rPr lang="fr-FR" sz="28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rénovation énergétique de l’habitat</a:t>
            </a:r>
            <a:endParaRPr sz="4000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2" name="Google Shape;622;gc3592a1eed_17_55"/>
          <p:cNvSpPr/>
          <p:nvPr/>
        </p:nvSpPr>
        <p:spPr>
          <a:xfrm>
            <a:off x="6627816" y="314286"/>
            <a:ext cx="4236720" cy="628650"/>
          </a:xfrm>
          <a:prstGeom prst="roundRect">
            <a:avLst>
              <a:gd name="adj" fmla="val 26667"/>
            </a:avLst>
          </a:prstGeom>
          <a:noFill/>
          <a:ln w="44450" cap="flat" cmpd="sng">
            <a:solidFill>
              <a:srgbClr val="68307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rgbClr val="68307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 déperditions thermique de l’habitat</a:t>
            </a:r>
            <a:endParaRPr sz="1800" b="1" i="0" u="none" strike="noStrike" cap="none" dirty="0">
              <a:solidFill>
                <a:srgbClr val="68307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4" name="Google Shape;139;ga6b70c341d_0_6">
            <a:extLst>
              <a:ext uri="{FF2B5EF4-FFF2-40B4-BE49-F238E27FC236}">
                <a16:creationId xmlns:a16="http://schemas.microsoft.com/office/drawing/2014/main" id="{F96801F1-0E78-537F-D2FC-15951E2D7F1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2217" y="1710584"/>
            <a:ext cx="5062927" cy="4185457"/>
          </a:xfrm>
          <a:prstGeom prst="rect">
            <a:avLst/>
          </a:prstGeom>
          <a:noFill/>
          <a:ln w="12700">
            <a:solidFill>
              <a:srgbClr val="683071"/>
            </a:solidFill>
          </a:ln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71BB6DD-8820-FED6-4E13-5EEA43963EA4}"/>
              </a:ext>
            </a:extLst>
          </p:cNvPr>
          <p:cNvSpPr txBox="1"/>
          <p:nvPr/>
        </p:nvSpPr>
        <p:spPr>
          <a:xfrm>
            <a:off x="7309647" y="2212758"/>
            <a:ext cx="34276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683071"/>
                </a:solidFill>
              </a:rPr>
              <a:t>En priorité : </a:t>
            </a:r>
            <a:r>
              <a:rPr lang="fr-FR" sz="1600" b="1" dirty="0" smtClean="0">
                <a:solidFill>
                  <a:srgbClr val="683071"/>
                </a:solidFill>
              </a:rPr>
              <a:t>améliorer l’isolation de la toiture et des murs</a:t>
            </a:r>
            <a:endParaRPr lang="fr-FR" sz="1600" b="1" dirty="0">
              <a:solidFill>
                <a:srgbClr val="683071"/>
              </a:solidFill>
            </a:endParaRPr>
          </a:p>
          <a:p>
            <a:endParaRPr lang="fr-FR" sz="1600" b="1" dirty="0">
              <a:solidFill>
                <a:srgbClr val="68307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683071"/>
                </a:solidFill>
              </a:rPr>
              <a:t>Ajout de ventilation </a:t>
            </a:r>
            <a:r>
              <a:rPr lang="fr-FR" sz="1600" b="1" dirty="0" smtClean="0">
                <a:solidFill>
                  <a:srgbClr val="683071"/>
                </a:solidFill>
              </a:rPr>
              <a:t>mécanique, remplacement </a:t>
            </a:r>
            <a:r>
              <a:rPr lang="fr-FR" sz="1600" b="1" dirty="0">
                <a:solidFill>
                  <a:srgbClr val="683071"/>
                </a:solidFill>
              </a:rPr>
              <a:t>des </a:t>
            </a:r>
            <a:r>
              <a:rPr lang="fr-FR" sz="1600" b="1" dirty="0" smtClean="0">
                <a:solidFill>
                  <a:srgbClr val="683071"/>
                </a:solidFill>
              </a:rPr>
              <a:t>fenêtres, traitement de l’étanchéité</a:t>
            </a:r>
            <a:endParaRPr lang="fr-FR" sz="1600" b="1" dirty="0">
              <a:solidFill>
                <a:srgbClr val="683071"/>
              </a:solidFill>
            </a:endParaRPr>
          </a:p>
          <a:p>
            <a:endParaRPr lang="fr-FR" sz="1600" b="1" dirty="0">
              <a:solidFill>
                <a:srgbClr val="68307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683071"/>
                </a:solidFill>
              </a:rPr>
              <a:t>Privilégier </a:t>
            </a:r>
            <a:r>
              <a:rPr lang="fr-FR" sz="1600" b="1" dirty="0">
                <a:solidFill>
                  <a:srgbClr val="683071"/>
                </a:solidFill>
              </a:rPr>
              <a:t>la rénovation globale afin d’optimiser les </a:t>
            </a:r>
            <a:r>
              <a:rPr lang="fr-FR" sz="1600" b="1" dirty="0" smtClean="0">
                <a:solidFill>
                  <a:srgbClr val="683071"/>
                </a:solidFill>
              </a:rPr>
              <a:t>coûts, </a:t>
            </a:r>
            <a:r>
              <a:rPr lang="fr-FR" sz="1600" b="1" dirty="0">
                <a:solidFill>
                  <a:srgbClr val="683071"/>
                </a:solidFill>
              </a:rPr>
              <a:t>les </a:t>
            </a:r>
            <a:r>
              <a:rPr lang="fr-FR" sz="1600" b="1" dirty="0" smtClean="0">
                <a:solidFill>
                  <a:srgbClr val="683071"/>
                </a:solidFill>
              </a:rPr>
              <a:t>délais et l’efficacité (traitement des interfaces)</a:t>
            </a:r>
            <a:endParaRPr lang="fr-FR" sz="1600" dirty="0">
              <a:solidFill>
                <a:srgbClr val="683071"/>
              </a:solidFill>
            </a:endParaRPr>
          </a:p>
          <a:p>
            <a:endParaRPr lang="fr-FR" sz="1600" dirty="0"/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04DF982F-4E89-37E4-43C6-90B98B408CD1}"/>
              </a:ext>
            </a:extLst>
          </p:cNvPr>
          <p:cNvCxnSpPr>
            <a:cxnSpLocks/>
          </p:cNvCxnSpPr>
          <p:nvPr/>
        </p:nvCxnSpPr>
        <p:spPr>
          <a:xfrm flipV="1">
            <a:off x="7321871" y="2324493"/>
            <a:ext cx="0" cy="3049365"/>
          </a:xfrm>
          <a:prstGeom prst="line">
            <a:avLst/>
          </a:prstGeom>
          <a:ln w="19050">
            <a:solidFill>
              <a:srgbClr val="68307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73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" grpId="0" animBg="1"/>
    </p:bldLst>
  </p:timing>
</p:sld>
</file>

<file path=ppt/theme/theme1.xml><?xml version="1.0" encoding="utf-8"?>
<a:theme xmlns:a="http://schemas.openxmlformats.org/drawingml/2006/main" name="4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24475</TotalTime>
  <Words>1799</Words>
  <Application>Microsoft Office PowerPoint</Application>
  <PresentationFormat>Grand écran</PresentationFormat>
  <Paragraphs>268</Paragraphs>
  <Slides>24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24</vt:i4>
      </vt:variant>
    </vt:vector>
  </HeadingPairs>
  <TitlesOfParts>
    <vt:vector size="38" baseType="lpstr">
      <vt:lpstr>Arial</vt:lpstr>
      <vt:lpstr>Calibri</vt:lpstr>
      <vt:lpstr>Calibri Light</vt:lpstr>
      <vt:lpstr>Courier New</vt:lpstr>
      <vt:lpstr>DejaVu Sans</vt:lpstr>
      <vt:lpstr>Helvetica</vt:lpstr>
      <vt:lpstr>Helvetica Neue</vt:lpstr>
      <vt:lpstr>Wingdings</vt:lpstr>
      <vt:lpstr>4_Conception personnalisée</vt:lpstr>
      <vt:lpstr>3_Conception personnalisée</vt:lpstr>
      <vt:lpstr>2_Conception personnalisée</vt:lpstr>
      <vt:lpstr>1_Conception personnalisée</vt:lpstr>
      <vt:lpstr>Conception personnalisée</vt:lpstr>
      <vt:lpstr>5_Conception personnalisée</vt:lpstr>
      <vt:lpstr>Table ronde 50 ans Sermaise Environnement La rénovation énergétique de l’habitat individuel avec l’ALEC-OE   15 Octobre 2022</vt:lpstr>
      <vt:lpstr>INTRODUCTION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ALEC Ouest Essonne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Gautier Brunet</dc:creator>
  <cp:lastModifiedBy>ALEC</cp:lastModifiedBy>
  <cp:revision>136</cp:revision>
  <dcterms:created xsi:type="dcterms:W3CDTF">2020-10-06T12:33:32Z</dcterms:created>
  <dcterms:modified xsi:type="dcterms:W3CDTF">2022-10-14T10:00:07Z</dcterms:modified>
</cp:coreProperties>
</file>